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83" r:id="rId6"/>
    <p:sldId id="256" r:id="rId7"/>
    <p:sldId id="282" r:id="rId8"/>
    <p:sldId id="280" r:id="rId9"/>
    <p:sldId id="284" r:id="rId10"/>
    <p:sldId id="261" r:id="rId11"/>
    <p:sldId id="285" r:id="rId12"/>
    <p:sldId id="267"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67251" autoAdjust="0"/>
  </p:normalViewPr>
  <p:slideViewPr>
    <p:cSldViewPr snapToGrid="0">
      <p:cViewPr varScale="1">
        <p:scale>
          <a:sx n="61" d="100"/>
          <a:sy n="61" d="100"/>
        </p:scale>
        <p:origin x="16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A4137-5AA4-4DB9-9E6D-96770F8B7212}" type="datetimeFigureOut">
              <a:rPr lang="fr-FR" smtClean="0"/>
              <a:t>28/01/2026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BD232-B972-4A07-B5AF-183458C6D37D}" type="slidenum">
              <a:rPr lang="fr-FR" smtClean="0"/>
              <a:t>‹N°›</a:t>
            </a:fld>
            <a:endParaRPr lang="fr-FR"/>
          </a:p>
        </p:txBody>
      </p:sp>
    </p:spTree>
    <p:extLst>
      <p:ext uri="{BB962C8B-B14F-4D97-AF65-F5344CB8AC3E}">
        <p14:creationId xmlns:p14="http://schemas.microsoft.com/office/powerpoint/2010/main" val="182674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1</a:t>
            </a:fld>
            <a:endParaRPr lang="fr-FR"/>
          </a:p>
        </p:txBody>
      </p:sp>
    </p:spTree>
    <p:extLst>
      <p:ext uri="{BB962C8B-B14F-4D97-AF65-F5344CB8AC3E}">
        <p14:creationId xmlns:p14="http://schemas.microsoft.com/office/powerpoint/2010/main" val="561470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formation en lycée général et technologique nécessite une poursuite dans l’enseignement supérieur, pour des études qui seront plutôt longues, généralement plus de trois ans.</a:t>
            </a:r>
          </a:p>
          <a:p>
            <a:r>
              <a:rPr lang="fr-FR" dirty="0"/>
              <a:t>En effet, le bac général ou le bac technologique ne préparent pas à un métier ni à l’entrée directe sur le marché du travail. Pendant les trois années d’études au lycée, les élèves devront se préparer à l’enseignement supérieur et se construire le meilleur dossier pour obtenir la formation de leur choix  Le lycée général et technologique est donc un tremplin vers le supérieur!</a:t>
            </a:r>
          </a:p>
        </p:txBody>
      </p:sp>
      <p:sp>
        <p:nvSpPr>
          <p:cNvPr id="4" name="Espace réservé du numéro de diapositive 3"/>
          <p:cNvSpPr>
            <a:spLocks noGrp="1"/>
          </p:cNvSpPr>
          <p:nvPr>
            <p:ph type="sldNum" sz="quarter" idx="5"/>
          </p:nvPr>
        </p:nvSpPr>
        <p:spPr/>
        <p:txBody>
          <a:bodyPr/>
          <a:lstStyle/>
          <a:p>
            <a:fld id="{4B3BD232-B972-4A07-B5AF-183458C6D37D}" type="slidenum">
              <a:rPr lang="fr-FR" smtClean="0"/>
              <a:t>2</a:t>
            </a:fld>
            <a:endParaRPr lang="fr-FR"/>
          </a:p>
        </p:txBody>
      </p:sp>
    </p:spTree>
    <p:extLst>
      <p:ext uri="{BB962C8B-B14F-4D97-AF65-F5344CB8AC3E}">
        <p14:creationId xmlns:p14="http://schemas.microsoft.com/office/powerpoint/2010/main" val="3718907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t>Le lycée général et technologique, c’est pour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-des élèves de 3</a:t>
            </a:r>
            <a:r>
              <a:rPr lang="fr-FR" sz="1200" baseline="30000" dirty="0"/>
              <a:t>ème</a:t>
            </a:r>
            <a:r>
              <a:rPr lang="fr-FR" sz="1200" dirty="0"/>
              <a:t> qui disposent déjà ou sont bien en train d’acquérir les compétences suivantes : sens de l’organisation, autonomie, curiosité, de bonnes capacités à l’écrit.</a:t>
            </a:r>
          </a:p>
          <a:p>
            <a:r>
              <a:rPr lang="fr-FR" sz="1200" dirty="0"/>
              <a:t>-des élèves qui sont conscients de s’engager dans un long parcours d’études,</a:t>
            </a:r>
          </a:p>
          <a:p>
            <a:r>
              <a:rPr lang="fr-FR" sz="1200" dirty="0"/>
              <a:t>-des élèves de 3</a:t>
            </a:r>
            <a:r>
              <a:rPr lang="fr-FR" sz="1200" baseline="30000" dirty="0"/>
              <a:t>ème</a:t>
            </a:r>
            <a:r>
              <a:rPr lang="fr-FR" sz="1200" dirty="0"/>
              <a:t> qui n’ont pas de difficulté pour obtenir le passage en seconde générale et technologique : si le conseil de classe de 3</a:t>
            </a:r>
            <a:r>
              <a:rPr lang="fr-FR" sz="1200" baseline="30000" dirty="0"/>
              <a:t>ème</a:t>
            </a:r>
            <a:r>
              <a:rPr lang="fr-FR" sz="1200" dirty="0"/>
              <a:t> n’est pas favorable au passage en 2</a:t>
            </a:r>
            <a:r>
              <a:rPr lang="fr-FR" sz="1200" baseline="30000" dirty="0"/>
              <a:t>nde</a:t>
            </a:r>
            <a:r>
              <a:rPr lang="fr-FR" sz="1200" dirty="0"/>
              <a:t> générale et technologique, il est conseillé de faire confiance au collège, et de privilégier la voie professionnelle.</a:t>
            </a:r>
          </a:p>
          <a:p>
            <a:endParaRPr lang="fr-FR" dirty="0"/>
          </a:p>
        </p:txBody>
      </p:sp>
      <p:sp>
        <p:nvSpPr>
          <p:cNvPr id="4" name="Espace réservé du numéro de diapositive 3"/>
          <p:cNvSpPr>
            <a:spLocks noGrp="1"/>
          </p:cNvSpPr>
          <p:nvPr>
            <p:ph type="sldNum" sz="quarter" idx="5"/>
          </p:nvPr>
        </p:nvSpPr>
        <p:spPr/>
        <p:txBody>
          <a:bodyPr/>
          <a:lstStyle/>
          <a:p>
            <a:fld id="{4B3BD232-B972-4A07-B5AF-183458C6D37D}" type="slidenum">
              <a:rPr lang="fr-FR" smtClean="0"/>
              <a:t>3</a:t>
            </a:fld>
            <a:endParaRPr lang="fr-FR"/>
          </a:p>
        </p:txBody>
      </p:sp>
    </p:spTree>
    <p:extLst>
      <p:ext uri="{BB962C8B-B14F-4D97-AF65-F5344CB8AC3E}">
        <p14:creationId xmlns:p14="http://schemas.microsoft.com/office/powerpoint/2010/main" val="1054300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fin de seconde, en fin de première, et en fin de terminale, il faudra faire des choix d’orientation</a:t>
            </a:r>
          </a:p>
          <a:p>
            <a:r>
              <a:rPr lang="fr-FR" dirty="0"/>
              <a:t>Fin de 2GT : choix de la 1</a:t>
            </a:r>
            <a:r>
              <a:rPr lang="fr-FR" baseline="30000" dirty="0"/>
              <a:t>ère</a:t>
            </a:r>
            <a:r>
              <a:rPr lang="fr-FR" dirty="0"/>
              <a:t> générale ou de la 1</a:t>
            </a:r>
            <a:r>
              <a:rPr lang="fr-FR" baseline="30000" dirty="0"/>
              <a:t>ère</a:t>
            </a:r>
            <a:r>
              <a:rPr lang="fr-FR" dirty="0"/>
              <a:t> technologique</a:t>
            </a:r>
          </a:p>
          <a:p>
            <a:r>
              <a:rPr lang="fr-FR" dirty="0"/>
              <a:t>Et choix de :</a:t>
            </a:r>
          </a:p>
          <a:p>
            <a:pPr lvl="1"/>
            <a:r>
              <a:rPr lang="fr-FR" dirty="0"/>
              <a:t>De 3 spécialités pour entrer en 1</a:t>
            </a:r>
            <a:r>
              <a:rPr lang="fr-FR" baseline="30000" dirty="0"/>
              <a:t>ère</a:t>
            </a:r>
            <a:r>
              <a:rPr lang="fr-FR" dirty="0"/>
              <a:t> générale</a:t>
            </a:r>
          </a:p>
          <a:p>
            <a:pPr lvl="1"/>
            <a:r>
              <a:rPr lang="fr-FR" dirty="0"/>
              <a:t>Ou D’une filière, pour entrer en 1</a:t>
            </a:r>
            <a:r>
              <a:rPr lang="fr-FR" baseline="30000" dirty="0"/>
              <a:t>ère</a:t>
            </a:r>
            <a:r>
              <a:rPr lang="fr-FR" dirty="0"/>
              <a:t> technologique</a:t>
            </a:r>
          </a:p>
          <a:p>
            <a:pPr marL="0" indent="0">
              <a:buNone/>
            </a:pPr>
            <a:endParaRPr lang="fr-FR" dirty="0"/>
          </a:p>
          <a:p>
            <a:r>
              <a:rPr lang="fr-FR" dirty="0"/>
              <a:t>Fin de 1</a:t>
            </a:r>
            <a:r>
              <a:rPr lang="fr-FR" baseline="30000" dirty="0"/>
              <a:t>ère</a:t>
            </a:r>
            <a:r>
              <a:rPr lang="fr-FR" dirty="0"/>
              <a:t> générale : choix de la spécialité que l’élève arrête</a:t>
            </a:r>
          </a:p>
          <a:p>
            <a:r>
              <a:rPr lang="fr-FR" dirty="0"/>
              <a:t>Fin de 1</a:t>
            </a:r>
            <a:r>
              <a:rPr lang="fr-FR" baseline="30000" dirty="0"/>
              <a:t>ère</a:t>
            </a:r>
            <a:r>
              <a:rPr lang="fr-FR" dirty="0"/>
              <a:t> technologique : choix de la spécialité de terminale</a:t>
            </a:r>
          </a:p>
          <a:p>
            <a:endParaRPr lang="fr-FR" dirty="0"/>
          </a:p>
          <a:p>
            <a:r>
              <a:rPr lang="fr-FR" dirty="0"/>
              <a:t>Fin de terminale générale ou technologique : choix de la poursuite d’étude dans le supérieur (procédure </a:t>
            </a:r>
            <a:r>
              <a:rPr lang="fr-FR" dirty="0" err="1"/>
              <a:t>Parcoursup</a:t>
            </a:r>
            <a:r>
              <a:rPr lang="fr-FR" dirty="0"/>
              <a:t>)</a:t>
            </a:r>
          </a:p>
          <a:p>
            <a:endParaRPr lang="fr-FR" dirty="0"/>
          </a:p>
        </p:txBody>
      </p:sp>
      <p:sp>
        <p:nvSpPr>
          <p:cNvPr id="4" name="Espace réservé du numéro de diapositive 3"/>
          <p:cNvSpPr>
            <a:spLocks noGrp="1"/>
          </p:cNvSpPr>
          <p:nvPr>
            <p:ph type="sldNum" sz="quarter" idx="5"/>
          </p:nvPr>
        </p:nvSpPr>
        <p:spPr/>
        <p:txBody>
          <a:bodyPr/>
          <a:lstStyle/>
          <a:p>
            <a:fld id="{4B3BD232-B972-4A07-B5AF-183458C6D37D}" type="slidenum">
              <a:rPr lang="fr-FR" smtClean="0"/>
              <a:t>4</a:t>
            </a:fld>
            <a:endParaRPr lang="fr-FR"/>
          </a:p>
        </p:txBody>
      </p:sp>
    </p:spTree>
    <p:extLst>
      <p:ext uri="{BB962C8B-B14F-4D97-AF65-F5344CB8AC3E}">
        <p14:creationId xmlns:p14="http://schemas.microsoft.com/office/powerpoint/2010/main" val="2714012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La classe de seconde générale et technologique, dans notre lycée, c’est : </a:t>
            </a:r>
          </a:p>
          <a:p>
            <a:pPr lvl="0"/>
            <a:r>
              <a:rPr lang="fr-FR" sz="1200" kern="1200" dirty="0">
                <a:solidFill>
                  <a:schemeClr val="tx1"/>
                </a:solidFill>
                <a:effectLst/>
                <a:latin typeface="+mn-lt"/>
                <a:ea typeface="+mn-ea"/>
                <a:cs typeface="+mn-cs"/>
              </a:rPr>
              <a:t>24 à 25élèves par classe</a:t>
            </a:r>
          </a:p>
          <a:p>
            <a:pPr lvl="0"/>
            <a:r>
              <a:rPr lang="fr-FR" sz="1200" kern="1200" dirty="0">
                <a:solidFill>
                  <a:schemeClr val="tx1"/>
                </a:solidFill>
                <a:effectLst/>
                <a:latin typeface="+mn-lt"/>
                <a:ea typeface="+mn-ea"/>
                <a:cs typeface="+mn-cs"/>
              </a:rPr>
              <a:t>Des enseignements communs à toutes les classes, certains sont nouveaux (SNT, SES)</a:t>
            </a:r>
          </a:p>
          <a:p>
            <a:pPr lvl="0"/>
            <a:r>
              <a:rPr lang="fr-FR" sz="1200" kern="1200" dirty="0">
                <a:solidFill>
                  <a:schemeClr val="tx1"/>
                </a:solidFill>
                <a:effectLst/>
                <a:latin typeface="+mn-lt"/>
                <a:ea typeface="+mn-ea"/>
                <a:cs typeface="+mn-cs"/>
              </a:rPr>
              <a:t>Une option possible </a:t>
            </a:r>
          </a:p>
          <a:p>
            <a:pPr lvl="0"/>
            <a:r>
              <a:rPr lang="fr-FR" sz="1200" kern="1200" dirty="0">
                <a:solidFill>
                  <a:schemeClr val="tx1"/>
                </a:solidFill>
                <a:effectLst/>
                <a:latin typeface="+mn-lt"/>
                <a:ea typeface="+mn-ea"/>
                <a:cs typeface="+mn-cs"/>
              </a:rPr>
              <a:t>Une heure d’accompagnement personnalisé par semaine</a:t>
            </a:r>
          </a:p>
          <a:p>
            <a:pPr lvl="0"/>
            <a:r>
              <a:rPr lang="fr-FR" sz="1200" kern="1200" dirty="0">
                <a:solidFill>
                  <a:schemeClr val="tx1"/>
                </a:solidFill>
                <a:effectLst/>
                <a:latin typeface="+mn-lt"/>
                <a:ea typeface="+mn-ea"/>
                <a:cs typeface="+mn-cs"/>
              </a:rPr>
              <a:t>Une heure d’étude dirigée par semaine</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5</a:t>
            </a:fld>
            <a:endParaRPr lang="fr-FR"/>
          </a:p>
        </p:txBody>
      </p:sp>
    </p:spTree>
    <p:extLst>
      <p:ext uri="{BB962C8B-B14F-4D97-AF65-F5344CB8AC3E}">
        <p14:creationId xmlns:p14="http://schemas.microsoft.com/office/powerpoint/2010/main" val="2400690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En seconde générale et technologique, les élèves retrouvent une grande partie des matières qu’ils avaient au collège, sauf l’éducation musicale et les arts plastiques. Ils découvrent deux nouvelles matières : les Sciences économiques et sociales et les Sciences Numériques et Technologiques. Les élèves pourront également choisir un enseignement optionnel (soit les arts plastiques, soit le théâtre, soit le management et la gestion, soit l’atelier des curiosités).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Sans aucune option, un élève de seconde a 26 heures de cours par semaine, avec une option, 29h de cours par semaine</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6</a:t>
            </a:fld>
            <a:endParaRPr lang="fr-FR"/>
          </a:p>
        </p:txBody>
      </p:sp>
    </p:spTree>
    <p:extLst>
      <p:ext uri="{BB962C8B-B14F-4D97-AF65-F5344CB8AC3E}">
        <p14:creationId xmlns:p14="http://schemas.microsoft.com/office/powerpoint/2010/main" val="237562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Voici l’exemple de l’emploi du temps d’une classe, dans laquelle aucun élève n’a pas choisi d’option.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cours commencent au plus tôt à 8h et se terminent au plus tard à 17h15.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Il y a des cours tous les jours de la semaine, mais pas le mercredi après-midi. Attention ! il y aura des cours le mercredi après-midi en classe de terminale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En fonction des emplois du temps, le service de la vie scolaire organise le passage au self, qui peut s’échelonner entre 11h45 et 13h15.</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Nous faisons en sorte de ne pas mettre de cours le jeudi de 13h15 à 14h15, pour permettre le déroulement de club pour les élèves et la tenue de réunions pour les personnels.</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7</a:t>
            </a:fld>
            <a:endParaRPr lang="fr-FR"/>
          </a:p>
        </p:txBody>
      </p:sp>
    </p:spTree>
    <p:extLst>
      <p:ext uri="{BB962C8B-B14F-4D97-AF65-F5344CB8AC3E}">
        <p14:creationId xmlns:p14="http://schemas.microsoft.com/office/powerpoint/2010/main" val="3385298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A la fin de la seconde générale et technologique, les élèves choisissent de poursuivre soit en classe de première générale, soit en classe de première technologique. Très grossièrement, la voie générale conduira plutôt vers des études longues, universitaires ou dans de grandes écoles. La voie technologique conduit généralement vers des études plus courtes, notamment en BTS ou en BUT. Mais des bacheliers technologiques peuvent aussi faire des classes préparatoires aux grandes écoles, et se lancer dans des études longues.</a:t>
            </a:r>
          </a:p>
          <a:p>
            <a:endParaRPr lang="fr-FR" dirty="0"/>
          </a:p>
        </p:txBody>
      </p:sp>
      <p:sp>
        <p:nvSpPr>
          <p:cNvPr id="4" name="Espace réservé du numéro de diapositive 3"/>
          <p:cNvSpPr>
            <a:spLocks noGrp="1"/>
          </p:cNvSpPr>
          <p:nvPr>
            <p:ph type="sldNum" sz="quarter" idx="10"/>
          </p:nvPr>
        </p:nvSpPr>
        <p:spPr/>
        <p:txBody>
          <a:bodyPr/>
          <a:lstStyle/>
          <a:p>
            <a:fld id="{9020E31B-C44F-4B36-8BA1-2B701BFB38BD}" type="slidenum">
              <a:rPr lang="fr-FR" smtClean="0"/>
              <a:t>8</a:t>
            </a:fld>
            <a:endParaRPr lang="fr-FR"/>
          </a:p>
        </p:txBody>
      </p:sp>
    </p:spTree>
    <p:extLst>
      <p:ext uri="{BB962C8B-B14F-4D97-AF65-F5344CB8AC3E}">
        <p14:creationId xmlns:p14="http://schemas.microsoft.com/office/powerpoint/2010/main" val="153585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Un élève de seconde qui souhaite poursuivre en première générale au lycée Benjamin Franklin devra choisir trois enseignements de spécialités parmi les onze que nous offrons : Histoire-Géographie-Géopolitique-Sciences Politiques, Humanités-Littérature et Philosophie, Langue-Littérature et Cultures Etrangères (anglais ou espagnol), Mathématiques, Physique-Chimie, Sciences de la Vie et de la Terre, Sciences économiques et sociales, Numérique et Sciences informatiques, Education Physique-Pratiques et Cultures sportives, Arts plastiques.</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9</a:t>
            </a:fld>
            <a:endParaRPr lang="fr-FR"/>
          </a:p>
        </p:txBody>
      </p:sp>
    </p:spTree>
    <p:extLst>
      <p:ext uri="{BB962C8B-B14F-4D97-AF65-F5344CB8AC3E}">
        <p14:creationId xmlns:p14="http://schemas.microsoft.com/office/powerpoint/2010/main" val="3494576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Un élève de seconde qui souhaite poursuivre en première technologique au lycée Benjamin Franklin devra choisir, après la classe de première STMG, l’une des trois spécialités suivantes : Mercatique, Gestion-Finances ou Ressources humaines.</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10</a:t>
            </a:fld>
            <a:endParaRPr lang="fr-FR"/>
          </a:p>
        </p:txBody>
      </p:sp>
    </p:spTree>
    <p:extLst>
      <p:ext uri="{BB962C8B-B14F-4D97-AF65-F5344CB8AC3E}">
        <p14:creationId xmlns:p14="http://schemas.microsoft.com/office/powerpoint/2010/main" val="3709678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 lycée Benjamin Franklin promeut les valeurs d’ouverture et d’ambition (ouverture sur des parcours sportifs, notamment dans le cadre de partenariats avec les clubs de rugby, tennis et basket de la ville de Auray, ouverture sur le monde du travail, dans le cadre du stage en entreprise des élèves de seconde, ouverture européenne et internationale, notamment dans le cadre de notre accréditation Erasmus+.  Par ailleurs le lycée met en œuvre tous les ans un atelier de préparation à l’accès aux Instituts d’Études Politiques (IEP).</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11</a:t>
            </a:fld>
            <a:endParaRPr lang="fr-FR"/>
          </a:p>
        </p:txBody>
      </p:sp>
    </p:spTree>
    <p:extLst>
      <p:ext uri="{BB962C8B-B14F-4D97-AF65-F5344CB8AC3E}">
        <p14:creationId xmlns:p14="http://schemas.microsoft.com/office/powerpoint/2010/main" val="3307706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Merci de votre présence à nos portes ouvertes. N’hésitez pas à échanger avec les personnels enseignants et les élèves pour de plus amples informations.</a:t>
            </a:r>
          </a:p>
          <a:p>
            <a:endParaRPr lang="fr-FR" dirty="0"/>
          </a:p>
        </p:txBody>
      </p:sp>
      <p:sp>
        <p:nvSpPr>
          <p:cNvPr id="4" name="Espace réservé du numéro de diapositive 3"/>
          <p:cNvSpPr>
            <a:spLocks noGrp="1"/>
          </p:cNvSpPr>
          <p:nvPr>
            <p:ph type="sldNum" sz="quarter" idx="5"/>
          </p:nvPr>
        </p:nvSpPr>
        <p:spPr/>
        <p:txBody>
          <a:bodyPr/>
          <a:lstStyle/>
          <a:p>
            <a:fld id="{936B8F5E-2458-4D9F-821B-C8993E750269}" type="slidenum">
              <a:rPr lang="fr-FR" smtClean="0"/>
              <a:t>12</a:t>
            </a:fld>
            <a:endParaRPr lang="fr-FR"/>
          </a:p>
        </p:txBody>
      </p:sp>
    </p:spTree>
    <p:extLst>
      <p:ext uri="{BB962C8B-B14F-4D97-AF65-F5344CB8AC3E}">
        <p14:creationId xmlns:p14="http://schemas.microsoft.com/office/powerpoint/2010/main" val="2066488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B7675D-5372-450B-ABC1-709DD1D5490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F78EA64-A257-4F0F-BB71-4DDC4A3252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D490855-4E8C-4E4F-AFE9-86EFBC9727FF}"/>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97D5C5C1-3D5E-4A1F-A2E4-17650C513B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78EA491-2D9C-4AE4-B23B-5EF5EBAFD301}"/>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2855122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0C1AB3-38B0-4311-B4BD-B7A41FD5F3C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131A85-6146-480D-86E8-C8D722E3ED6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D31D3A-12EC-4569-8580-1A234B3BE0F8}"/>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0A30C0CB-061D-4410-9D51-93AE9E7423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D84FAB-5163-4209-9937-1D5BE9E16B63}"/>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2894175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B3BC7A-D664-4C2B-B229-12C0BF0D488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B04D51B-8251-4C69-BAAA-7116090330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18107E19-74FD-4A5E-B056-A32AA7ECF6E2}"/>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F48F3A92-48DE-43BE-A198-D06CD488D7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1E5CAD-E69D-4667-B518-A8F09DE032C3}"/>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3085400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23C165-AD81-4994-AB45-0ABCF5FB0B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41FA318-4628-4582-8857-458E4A3AE7E0}"/>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12172CE-C8B8-4DE1-8AF0-3FE1837C13E9}"/>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00EE696-FA53-435B-8679-CAFCEA008DA8}"/>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6" name="Espace réservé du pied de page 5">
            <a:extLst>
              <a:ext uri="{FF2B5EF4-FFF2-40B4-BE49-F238E27FC236}">
                <a16:creationId xmlns:a16="http://schemas.microsoft.com/office/drawing/2014/main" id="{CF5D4D52-7101-47B8-8FE3-829060F6DE8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572CADE-A928-43B9-808E-4C8E972B535A}"/>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625041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9B4963-0CE7-4787-9298-3F1382E66C0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020E6DE-E9AB-4FAC-A336-C652C2AB3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F1F448DA-DDD4-4E48-924F-A943C4A5A10B}"/>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4582AF8-8B77-4832-9B0F-1D48B608CB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F40A2949-0D83-4411-BA69-5EAF58F850EA}"/>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E156D6D-A283-4244-AE87-6671A69C94F5}"/>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8" name="Espace réservé du pied de page 7">
            <a:extLst>
              <a:ext uri="{FF2B5EF4-FFF2-40B4-BE49-F238E27FC236}">
                <a16:creationId xmlns:a16="http://schemas.microsoft.com/office/drawing/2014/main" id="{FC92DAD5-9BEB-4728-8A0C-6B6F18FF18A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AF67794-6198-42C1-ADE3-A1C8DE48FC66}"/>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2192229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E0C602-E4EF-44D4-9FD1-25B1B5671CF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A86055F-DED1-4CA9-8972-5BE2BC409AD7}"/>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4" name="Espace réservé du pied de page 3">
            <a:extLst>
              <a:ext uri="{FF2B5EF4-FFF2-40B4-BE49-F238E27FC236}">
                <a16:creationId xmlns:a16="http://schemas.microsoft.com/office/drawing/2014/main" id="{4F285E74-E32D-49F4-B220-27C6BE7DF0A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250B6CD-AD6A-498F-9102-FDA7706C4EB9}"/>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1631904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BEC1F7F-D8C4-485B-B3B3-852FAF874739}"/>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3" name="Espace réservé du pied de page 2">
            <a:extLst>
              <a:ext uri="{FF2B5EF4-FFF2-40B4-BE49-F238E27FC236}">
                <a16:creationId xmlns:a16="http://schemas.microsoft.com/office/drawing/2014/main" id="{64D43E16-E85E-4E86-8BC3-29646692DE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CE597A9-A5DD-43E2-AEE3-047D9A445F2D}"/>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727709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B66E2F-B1B9-4072-A269-4AEAD59F42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BF2F210-76CF-4780-B995-3C7CFAC2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1009AC0-B8F0-4A55-96B5-4E02DC304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423FC3E7-3B3D-46F6-A57D-53338E852AB3}"/>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6" name="Espace réservé du pied de page 5">
            <a:extLst>
              <a:ext uri="{FF2B5EF4-FFF2-40B4-BE49-F238E27FC236}">
                <a16:creationId xmlns:a16="http://schemas.microsoft.com/office/drawing/2014/main" id="{BB69C787-C380-4037-9C83-B8B5C57058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A23DBE1-8605-404F-8215-CDB8DE9CE4F2}"/>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2205359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B79E41-BC46-430F-8BEB-CBDCD6B1564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607A80D-8539-45D9-BF3D-62B106896D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28B29EC-25CC-41CD-8EF2-582A4C359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E0280E7B-698C-45AB-B943-04F50900F8F7}"/>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6" name="Espace réservé du pied de page 5">
            <a:extLst>
              <a:ext uri="{FF2B5EF4-FFF2-40B4-BE49-F238E27FC236}">
                <a16:creationId xmlns:a16="http://schemas.microsoft.com/office/drawing/2014/main" id="{72C7DCCD-562C-49BD-9131-357EC270C5C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50527D9-15C3-4EC3-A42A-1527445BCF3A}"/>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507983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A258BD-B4A1-40D3-A3C5-D95319A5329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BFB8F6E-C421-4A3C-AA60-CC21F6E221A6}"/>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81B195-F70F-4317-A637-738F35271466}"/>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0541DFB5-6EEA-409D-A2CE-8AB5D838C6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FB9006-F8BC-4ED9-A3FB-468F34AA3809}"/>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378107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3DA3C9B-B5F2-4C27-8C0E-B35F8490829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949BA12-A01F-42A3-9C36-BD43070B5530}"/>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349E62-569B-40D7-BC05-DF0426667CDB}"/>
              </a:ext>
            </a:extLst>
          </p:cNvPr>
          <p:cNvSpPr>
            <a:spLocks noGrp="1"/>
          </p:cNvSpPr>
          <p:nvPr>
            <p:ph type="dt" sz="half" idx="10"/>
          </p:nvPr>
        </p:nvSpPr>
        <p:spPr/>
        <p:txBody>
          <a:bodyPr/>
          <a:lstStyle/>
          <a:p>
            <a:fld id="{A6AEE22D-05F7-454F-91B7-A97306C6A359}"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018E0449-8EBA-419E-B106-24487C30B4C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25D192-C40A-43CB-A171-91D17E6906E8}"/>
              </a:ext>
            </a:extLst>
          </p:cNvPr>
          <p:cNvSpPr>
            <a:spLocks noGrp="1"/>
          </p:cNvSpPr>
          <p:nvPr>
            <p:ph type="sldNum" sz="quarter" idx="12"/>
          </p:nvPr>
        </p:nvSpPr>
        <p:spPr/>
        <p:txBody>
          <a:bodyPr/>
          <a:lstStyle/>
          <a:p>
            <a:fld id="{69EA3784-D762-4244-91B2-CADF05CD3B52}" type="slidenum">
              <a:rPr lang="fr-FR" smtClean="0"/>
              <a:t>‹N°›</a:t>
            </a:fld>
            <a:endParaRPr lang="fr-FR"/>
          </a:p>
        </p:txBody>
      </p:sp>
    </p:spTree>
    <p:extLst>
      <p:ext uri="{BB962C8B-B14F-4D97-AF65-F5344CB8AC3E}">
        <p14:creationId xmlns:p14="http://schemas.microsoft.com/office/powerpoint/2010/main" val="3286091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4880" cy="1324800"/>
          </a:xfrm>
          <a:prstGeom prst="rect">
            <a:avLst/>
          </a:prstGeom>
          <a:noFill/>
          <a:ln w="0">
            <a:noFill/>
          </a:ln>
        </p:spPr>
        <p:txBody>
          <a:bodyPr lIns="0" tIns="0" rIns="0" bIns="0" anchor="ctr">
            <a:noAutofit/>
          </a:bodyPr>
          <a:lstStyle/>
          <a:p>
            <a:endParaRPr lang="fr-FR" sz="1800" b="0" strike="noStrike" spc="-1">
              <a:solidFill>
                <a:srgbClr val="000000"/>
              </a:solidFill>
              <a:latin typeface="Arial"/>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a:lnSpc>
                <a:spcPct val="90000"/>
              </a:lnSpc>
              <a:spcBef>
                <a:spcPts val="1417"/>
              </a:spcBef>
              <a:buNone/>
            </a:pPr>
            <a:endParaRPr lang="fr-FR" sz="2800"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C27CD5E1-5E0E-499C-8575-691EE0D7B11C}" type="slidenum">
              <a:rPr/>
              <a:pPr/>
              <a:t>‹N°›</a:t>
            </a:fld>
            <a:endParaRPr/>
          </a:p>
        </p:txBody>
      </p:sp>
      <p:sp>
        <p:nvSpPr>
          <p:cNvPr id="6" name="PlaceHolder 5"/>
          <p:cNvSpPr>
            <a:spLocks noGrp="1"/>
          </p:cNvSpPr>
          <p:nvPr>
            <p:ph type="dt" idx="3"/>
          </p:nvPr>
        </p:nvSpPr>
        <p:spPr/>
        <p:txBody>
          <a:bodyPr/>
          <a:lstStyle/>
          <a:p>
            <a:endParaRPr/>
          </a:p>
        </p:txBody>
      </p:sp>
    </p:spTree>
    <p:extLst>
      <p:ext uri="{BB962C8B-B14F-4D97-AF65-F5344CB8AC3E}">
        <p14:creationId xmlns:p14="http://schemas.microsoft.com/office/powerpoint/2010/main" val="3442439445"/>
      </p:ext>
    </p:extLst>
  </p:cSld>
  <p:clrMapOvr>
    <a:masterClrMapping/>
  </p:clrMapOvr>
  <mc:AlternateContent xmlns:mc="http://schemas.openxmlformats.org/markup-compatibility/2006" xmlns:p14="http://schemas.microsoft.com/office/powerpoint/2010/main">
    <mc:Choice Requires="p14">
      <p:transition p14:dur="10" advClick="0" advTm="35000"/>
    </mc:Choice>
    <mc:Fallback xmlns="">
      <p:transition advClick="0" advTm="3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D1DA422-710E-4FDE-86B5-34D62769C6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390AD87-F7D6-4735-A8FA-D455261786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289ACE6-2A37-4CB3-9971-2877E3A27E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EE22D-05F7-454F-91B7-A97306C6A359}" type="datetimeFigureOut">
              <a:rPr lang="fr-FR" smtClean="0"/>
              <a:t>28/01/2026</a:t>
            </a:fld>
            <a:endParaRPr lang="fr-FR"/>
          </a:p>
        </p:txBody>
      </p:sp>
      <p:sp>
        <p:nvSpPr>
          <p:cNvPr id="5" name="Espace réservé du pied de page 4">
            <a:extLst>
              <a:ext uri="{FF2B5EF4-FFF2-40B4-BE49-F238E27FC236}">
                <a16:creationId xmlns:a16="http://schemas.microsoft.com/office/drawing/2014/main" id="{C26C8852-9975-43B8-839B-6B35E79C67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397756C-98A8-4CAE-8001-0974F4AF6F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A3784-D762-4244-91B2-CADF05CD3B52}" type="slidenum">
              <a:rPr lang="fr-FR" smtClean="0"/>
              <a:t>‹N°›</a:t>
            </a:fld>
            <a:endParaRPr lang="fr-FR"/>
          </a:p>
        </p:txBody>
      </p:sp>
    </p:spTree>
    <p:extLst>
      <p:ext uri="{BB962C8B-B14F-4D97-AF65-F5344CB8AC3E}">
        <p14:creationId xmlns:p14="http://schemas.microsoft.com/office/powerpoint/2010/main" val="1249295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em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6.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jpeg"/><Relationship Id="rId5" Type="http://schemas.openxmlformats.org/officeDocument/2006/relationships/image" Target="../media/image7.e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jpeg"/><Relationship Id="rId5" Type="http://schemas.openxmlformats.org/officeDocument/2006/relationships/image" Target="../media/image8.emf"/><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0.png"/><Relationship Id="rId11" Type="http://schemas.openxmlformats.org/officeDocument/2006/relationships/image" Target="../media/image2.pn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notesSlide" Target="../notesSlides/notesSlide11.xml"/><Relationship Id="rId9"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www.lyceefranklinauray.fr/" TargetMode="External"/><Relationship Id="rId5" Type="http://schemas.openxmlformats.org/officeDocument/2006/relationships/image" Target="../media/image1.jpe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31"/>
          <p:cNvSpPr/>
          <p:nvPr/>
        </p:nvSpPr>
        <p:spPr>
          <a:xfrm>
            <a:off x="1440" y="0"/>
            <a:ext cx="12188520" cy="6857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sp>
      <p:sp>
        <p:nvSpPr>
          <p:cNvPr id="124" name="Freeform 28"/>
          <p:cNvSpPr/>
          <p:nvPr/>
        </p:nvSpPr>
        <p:spPr>
          <a:xfrm flipH="1" flipV="1">
            <a:off x="959760" y="-360"/>
            <a:ext cx="11218320" cy="6857640"/>
          </a:xfrm>
          <a:custGeom>
            <a:avLst/>
            <a:gdLst/>
            <a:ahLst/>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26" name="Image 3"/>
          <p:cNvPicPr/>
          <p:nvPr/>
        </p:nvPicPr>
        <p:blipFill>
          <a:blip r:embed="rId3" cstate="print"/>
          <a:srcRect t="9515"/>
          <a:stretch/>
        </p:blipFill>
        <p:spPr>
          <a:xfrm>
            <a:off x="522771" y="1291320"/>
            <a:ext cx="3425760" cy="4535322"/>
          </a:xfrm>
          <a:prstGeom prst="rect">
            <a:avLst/>
          </a:prstGeom>
          <a:ln w="0">
            <a:noFill/>
          </a:ln>
        </p:spPr>
      </p:pic>
      <p:sp>
        <p:nvSpPr>
          <p:cNvPr id="127" name="PlaceHolder 1"/>
          <p:cNvSpPr>
            <a:spLocks noGrp="1"/>
          </p:cNvSpPr>
          <p:nvPr>
            <p:ph type="subTitle"/>
          </p:nvPr>
        </p:nvSpPr>
        <p:spPr>
          <a:xfrm>
            <a:off x="4490445" y="2528301"/>
            <a:ext cx="7178784" cy="2061360"/>
          </a:xfrm>
          <a:prstGeom prst="rect">
            <a:avLst/>
          </a:prstGeom>
          <a:noFill/>
          <a:ln w="0">
            <a:noFill/>
          </a:ln>
        </p:spPr>
        <p:txBody>
          <a:bodyPr anchor="ctr">
            <a:normAutofit/>
          </a:bodyPr>
          <a:lstStyle/>
          <a:p>
            <a:pPr marL="228600" indent="-228600">
              <a:lnSpc>
                <a:spcPct val="90000"/>
              </a:lnSpc>
              <a:spcBef>
                <a:spcPts val="1001"/>
              </a:spcBef>
              <a:buClr>
                <a:srgbClr val="FFFFFF"/>
              </a:buClr>
            </a:pPr>
            <a:r>
              <a:rPr lang="en-US" sz="4400" b="1" strike="noStrike" spc="-1" dirty="0">
                <a:solidFill>
                  <a:srgbClr val="FFFFFF"/>
                </a:solidFill>
                <a:latin typeface="Arial"/>
                <a:ea typeface="DejaVu Sans"/>
              </a:rPr>
              <a:t> </a:t>
            </a:r>
            <a:r>
              <a:rPr lang="en-US" sz="4400" b="1" strike="noStrike" spc="-1" dirty="0">
                <a:latin typeface="Arial"/>
                <a:ea typeface="DejaVu Sans"/>
              </a:rPr>
              <a:t>UN TREMPLIN VERS LE SUPÉRIEUR</a:t>
            </a:r>
            <a:endParaRPr lang="fr-FR" sz="4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A6DDE6-6572-4594-A12E-6DAA2326D9FD}"/>
              </a:ext>
            </a:extLst>
          </p:cNvPr>
          <p:cNvSpPr>
            <a:spLocks noGrp="1"/>
          </p:cNvSpPr>
          <p:nvPr>
            <p:ph type="title"/>
          </p:nvPr>
        </p:nvSpPr>
        <p:spPr>
          <a:xfrm>
            <a:off x="420887" y="227856"/>
            <a:ext cx="11349265" cy="1324800"/>
          </a:xfrm>
        </p:spPr>
        <p:txBody>
          <a:bodyPr/>
          <a:lstStyle/>
          <a:p>
            <a:pPr algn="ctr"/>
            <a:r>
              <a:rPr lang="fr-FR" sz="3600" b="1" dirty="0"/>
              <a:t>LE LYCÉE GÉNÉRAL ET TECHNOLOGIQUE, POUR QUOI ?</a:t>
            </a:r>
          </a:p>
        </p:txBody>
      </p:sp>
      <p:sp>
        <p:nvSpPr>
          <p:cNvPr id="3" name="Espace réservé du contenu 2">
            <a:extLst>
              <a:ext uri="{FF2B5EF4-FFF2-40B4-BE49-F238E27FC236}">
                <a16:creationId xmlns:a16="http://schemas.microsoft.com/office/drawing/2014/main" id="{67099591-77DD-41BD-8AB5-E21FCA108384}"/>
              </a:ext>
            </a:extLst>
          </p:cNvPr>
          <p:cNvSpPr>
            <a:spLocks noGrp="1"/>
          </p:cNvSpPr>
          <p:nvPr>
            <p:ph/>
          </p:nvPr>
        </p:nvSpPr>
        <p:spPr>
          <a:xfrm>
            <a:off x="609300" y="1990464"/>
            <a:ext cx="10972440" cy="3977280"/>
          </a:xfrm>
        </p:spPr>
        <p:txBody>
          <a:bodyPr/>
          <a:lstStyle/>
          <a:p>
            <a:r>
              <a:rPr lang="fr-FR" dirty="0"/>
              <a:t>S’engager dans une poursuite d’étude longues (généralement plus de trois ans)</a:t>
            </a:r>
          </a:p>
          <a:p>
            <a:endParaRPr lang="fr-FR" dirty="0"/>
          </a:p>
          <a:p>
            <a:r>
              <a:rPr lang="fr-FR" dirty="0"/>
              <a:t>Se préparer au mieux à l’enseignement supérieur</a:t>
            </a:r>
          </a:p>
          <a:p>
            <a:endParaRPr lang="fr-FR" dirty="0"/>
          </a:p>
          <a:p>
            <a:r>
              <a:rPr lang="fr-FR" dirty="0"/>
              <a:t>Obtenir la formation supérieure la plus appropriée à son projet</a:t>
            </a:r>
          </a:p>
        </p:txBody>
      </p:sp>
      <p:pic>
        <p:nvPicPr>
          <p:cNvPr id="9" name="Son enregistré">
            <a:hlinkClick r:id="" action="ppaction://media"/>
            <a:extLst>
              <a:ext uri="{FF2B5EF4-FFF2-40B4-BE49-F238E27FC236}">
                <a16:creationId xmlns:a16="http://schemas.microsoft.com/office/drawing/2014/main" id="{5B182D98-B956-448C-916E-B9E965BA59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0887" y="314566"/>
            <a:ext cx="609600" cy="609600"/>
          </a:xfrm>
          <a:prstGeom prst="rect">
            <a:avLst/>
          </a:prstGeom>
        </p:spPr>
      </p:pic>
    </p:spTree>
    <p:extLst>
      <p:ext uri="{BB962C8B-B14F-4D97-AF65-F5344CB8AC3E}">
        <p14:creationId xmlns:p14="http://schemas.microsoft.com/office/powerpoint/2010/main" val="1431309255"/>
      </p:ext>
    </p:extLst>
  </p:cSld>
  <p:clrMapOvr>
    <a:masterClrMapping/>
  </p:clrMapOvr>
  <mc:AlternateContent xmlns:mc="http://schemas.openxmlformats.org/markup-compatibility/2006" xmlns:p14="http://schemas.microsoft.com/office/powerpoint/2010/main">
    <mc:Choice Requires="p14">
      <p:transition p14:dur="10" advClick="0" advTm="38000"/>
    </mc:Choice>
    <mc:Fallback xmlns="">
      <p:transition advClick="0" advTm="3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1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A6DDE6-6572-4594-A12E-6DAA2326D9FD}"/>
              </a:ext>
            </a:extLst>
          </p:cNvPr>
          <p:cNvSpPr>
            <a:spLocks noGrp="1"/>
          </p:cNvSpPr>
          <p:nvPr>
            <p:ph type="title"/>
          </p:nvPr>
        </p:nvSpPr>
        <p:spPr>
          <a:xfrm>
            <a:off x="609780" y="240528"/>
            <a:ext cx="10972440" cy="1324800"/>
          </a:xfrm>
        </p:spPr>
        <p:txBody>
          <a:bodyPr/>
          <a:lstStyle/>
          <a:p>
            <a:pPr algn="ctr"/>
            <a:r>
              <a:rPr lang="fr-FR" sz="3600" b="1" dirty="0"/>
              <a:t>LE LYCÉE GÉNÉRAL ET TECHNOLOGIQUE, POUR QUI ?</a:t>
            </a:r>
          </a:p>
        </p:txBody>
      </p:sp>
      <p:sp>
        <p:nvSpPr>
          <p:cNvPr id="3" name="Espace réservé du contenu 2">
            <a:extLst>
              <a:ext uri="{FF2B5EF4-FFF2-40B4-BE49-F238E27FC236}">
                <a16:creationId xmlns:a16="http://schemas.microsoft.com/office/drawing/2014/main" id="{67099591-77DD-41BD-8AB5-E21FCA108384}"/>
              </a:ext>
            </a:extLst>
          </p:cNvPr>
          <p:cNvSpPr>
            <a:spLocks noGrp="1"/>
          </p:cNvSpPr>
          <p:nvPr>
            <p:ph/>
          </p:nvPr>
        </p:nvSpPr>
        <p:spPr>
          <a:xfrm>
            <a:off x="609780" y="1565328"/>
            <a:ext cx="10972440" cy="4458464"/>
          </a:xfrm>
        </p:spPr>
        <p:txBody>
          <a:bodyPr/>
          <a:lstStyle/>
          <a:p>
            <a:endParaRPr lang="fr-FR" sz="3200" dirty="0">
              <a:latin typeface="+mn-lt"/>
            </a:endParaRPr>
          </a:p>
          <a:p>
            <a:r>
              <a:rPr lang="fr-FR" sz="3200" dirty="0"/>
              <a:t>-des élèves de 3</a:t>
            </a:r>
            <a:r>
              <a:rPr lang="fr-FR" sz="3200" baseline="30000" dirty="0"/>
              <a:t>ème</a:t>
            </a:r>
            <a:r>
              <a:rPr lang="fr-FR" sz="3200" dirty="0"/>
              <a:t> qui disposent déjà des compétences suivantes : sens de l’organisation, autonomie, curiosité, de bonnes capacités à l’écrit,</a:t>
            </a:r>
          </a:p>
          <a:p>
            <a:endParaRPr lang="fr-FR" sz="3200" dirty="0"/>
          </a:p>
          <a:p>
            <a:r>
              <a:rPr lang="fr-FR" sz="3200" dirty="0"/>
              <a:t>-des élèves qui sont conscients de s’engager dans un long parcours d’études,</a:t>
            </a:r>
          </a:p>
          <a:p>
            <a:endParaRPr lang="fr-FR" sz="3200" dirty="0"/>
          </a:p>
          <a:p>
            <a:r>
              <a:rPr lang="fr-FR" sz="3200" dirty="0"/>
              <a:t>-des élèves de 3</a:t>
            </a:r>
            <a:r>
              <a:rPr lang="fr-FR" sz="3200" baseline="30000" dirty="0"/>
              <a:t>ème</a:t>
            </a:r>
            <a:r>
              <a:rPr lang="fr-FR" sz="3200" dirty="0"/>
              <a:t> qui n’ont pas de difficulté à obtenir le passage en seconde générale et technologique.</a:t>
            </a:r>
          </a:p>
          <a:p>
            <a:endParaRPr lang="fr-FR" sz="3200" dirty="0">
              <a:latin typeface="+mn-lt"/>
            </a:endParaRPr>
          </a:p>
          <a:p>
            <a:endParaRPr lang="fr-FR" dirty="0"/>
          </a:p>
        </p:txBody>
      </p:sp>
      <p:pic>
        <p:nvPicPr>
          <p:cNvPr id="10" name="Son enregistré">
            <a:hlinkClick r:id="" action="ppaction://media"/>
            <a:extLst>
              <a:ext uri="{FF2B5EF4-FFF2-40B4-BE49-F238E27FC236}">
                <a16:creationId xmlns:a16="http://schemas.microsoft.com/office/drawing/2014/main" id="{98719C7C-1A65-40A1-AA5B-4811707786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980" y="316976"/>
            <a:ext cx="609600" cy="609600"/>
          </a:xfrm>
          <a:prstGeom prst="rect">
            <a:avLst/>
          </a:prstGeom>
        </p:spPr>
      </p:pic>
    </p:spTree>
    <p:extLst>
      <p:ext uri="{BB962C8B-B14F-4D97-AF65-F5344CB8AC3E}">
        <p14:creationId xmlns:p14="http://schemas.microsoft.com/office/powerpoint/2010/main" val="1643494868"/>
      </p:ext>
    </p:extLst>
  </p:cSld>
  <p:clrMapOvr>
    <a:masterClrMapping/>
  </p:clrMapOvr>
  <mc:AlternateContent xmlns:mc="http://schemas.openxmlformats.org/markup-compatibility/2006" xmlns:p14="http://schemas.microsoft.com/office/powerpoint/2010/main">
    <mc:Choice Requires="p14">
      <p:transition p14:dur="10" advClick="0" advTm="48000"/>
    </mc:Choice>
    <mc:Fallback xmlns="">
      <p:transition advClick="0" advTm="4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6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12C69D-75F6-4A91-9971-354C18A62C42}"/>
              </a:ext>
            </a:extLst>
          </p:cNvPr>
          <p:cNvSpPr>
            <a:spLocks noGrp="1"/>
          </p:cNvSpPr>
          <p:nvPr>
            <p:ph type="title"/>
          </p:nvPr>
        </p:nvSpPr>
        <p:spPr>
          <a:xfrm>
            <a:off x="78830" y="2766600"/>
            <a:ext cx="10727901" cy="1324800"/>
          </a:xfrm>
        </p:spPr>
        <p:txBody>
          <a:bodyPr/>
          <a:lstStyle/>
          <a:p>
            <a:r>
              <a:rPr lang="fr-FR" b="1" dirty="0"/>
              <a:t>TOUS LES ANS, </a:t>
            </a:r>
            <a:br>
              <a:rPr lang="fr-FR" b="1" dirty="0"/>
            </a:br>
            <a:r>
              <a:rPr lang="fr-FR" b="1" dirty="0"/>
              <a:t>DES CHOIX D’ORIENTATION</a:t>
            </a:r>
          </a:p>
        </p:txBody>
      </p:sp>
      <p:pic>
        <p:nvPicPr>
          <p:cNvPr id="3" name="Son enregistré">
            <a:hlinkClick r:id="" action="ppaction://media"/>
            <a:extLst>
              <a:ext uri="{FF2B5EF4-FFF2-40B4-BE49-F238E27FC236}">
                <a16:creationId xmlns:a16="http://schemas.microsoft.com/office/drawing/2014/main" id="{180ED386-681E-4268-AFF9-25D0B26CBD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5865" y="1147045"/>
            <a:ext cx="609600" cy="609600"/>
          </a:xfrm>
          <a:prstGeom prst="rect">
            <a:avLst/>
          </a:prstGeom>
        </p:spPr>
      </p:pic>
      <p:sp>
        <p:nvSpPr>
          <p:cNvPr id="5" name="Titre 4">
            <a:extLst>
              <a:ext uri="{FF2B5EF4-FFF2-40B4-BE49-F238E27FC236}">
                <a16:creationId xmlns:a16="http://schemas.microsoft.com/office/drawing/2014/main" id="{81419546-6F77-4D1D-BB19-8A8A8EC7954B}"/>
              </a:ext>
            </a:extLst>
          </p:cNvPr>
          <p:cNvSpPr>
            <a:spLocks noGrp="1"/>
          </p:cNvSpPr>
          <p:nvPr>
            <p:ph type="title"/>
          </p:nvPr>
        </p:nvSpPr>
        <p:spPr/>
        <p:txBody>
          <a:bodyPr/>
          <a:lstStyle/>
          <a:p>
            <a:br>
              <a:rPr lang="fr-FR" dirty="0"/>
            </a:br>
            <a:endParaRPr lang="fr-FR" dirty="0"/>
          </a:p>
        </p:txBody>
      </p:sp>
      <p:pic>
        <p:nvPicPr>
          <p:cNvPr id="7" name="Image 6">
            <a:extLst>
              <a:ext uri="{FF2B5EF4-FFF2-40B4-BE49-F238E27FC236}">
                <a16:creationId xmlns:a16="http://schemas.microsoft.com/office/drawing/2014/main" id="{4BD94DCB-4E41-4FB1-94F5-2D936DF8DD71}"/>
              </a:ext>
            </a:extLst>
          </p:cNvPr>
          <p:cNvPicPr>
            <a:picLocks noChangeAspect="1"/>
          </p:cNvPicPr>
          <p:nvPr/>
        </p:nvPicPr>
        <p:blipFill>
          <a:blip r:embed="rId6"/>
          <a:stretch>
            <a:fillRect/>
          </a:stretch>
        </p:blipFill>
        <p:spPr>
          <a:xfrm>
            <a:off x="7220893" y="254085"/>
            <a:ext cx="4762500" cy="6238875"/>
          </a:xfrm>
          <a:prstGeom prst="rect">
            <a:avLst/>
          </a:prstGeom>
        </p:spPr>
      </p:pic>
    </p:spTree>
    <p:extLst>
      <p:ext uri="{BB962C8B-B14F-4D97-AF65-F5344CB8AC3E}">
        <p14:creationId xmlns:p14="http://schemas.microsoft.com/office/powerpoint/2010/main" val="3518348286"/>
      </p:ext>
    </p:extLst>
  </p:cSld>
  <p:clrMapOvr>
    <a:masterClrMapping/>
  </p:clrMapOvr>
  <mc:AlternateContent xmlns:mc="http://schemas.openxmlformats.org/markup-compatibility/2006" xmlns:p14="http://schemas.microsoft.com/office/powerpoint/2010/main">
    <mc:Choice Requires="p14">
      <p:transition p14:dur="10" advClick="0" advTm="50000"/>
    </mc:Choice>
    <mc:Fallback xmlns="">
      <p:transition advClick="0" advTm="5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269FAE-C8F3-4D7C-A147-485CACA87289}"/>
              </a:ext>
            </a:extLst>
          </p:cNvPr>
          <p:cNvSpPr>
            <a:spLocks noGrp="1"/>
          </p:cNvSpPr>
          <p:nvPr>
            <p:ph type="title"/>
          </p:nvPr>
        </p:nvSpPr>
        <p:spPr/>
        <p:txBody>
          <a:bodyPr/>
          <a:lstStyle/>
          <a:p>
            <a:r>
              <a:rPr lang="fr-FR" b="1" dirty="0"/>
              <a:t>La 2</a:t>
            </a:r>
            <a:r>
              <a:rPr lang="fr-FR" b="1" baseline="30000" dirty="0"/>
              <a:t>nde</a:t>
            </a:r>
            <a:r>
              <a:rPr lang="fr-FR" b="1" dirty="0"/>
              <a:t> générale et technologique à BF, c’est :</a:t>
            </a:r>
          </a:p>
        </p:txBody>
      </p:sp>
      <p:pic>
        <p:nvPicPr>
          <p:cNvPr id="5" name="Espace réservé du contenu 4">
            <a:extLst>
              <a:ext uri="{FF2B5EF4-FFF2-40B4-BE49-F238E27FC236}">
                <a16:creationId xmlns:a16="http://schemas.microsoft.com/office/drawing/2014/main" id="{0F143D16-D61B-40C1-AC06-346883500599}"/>
              </a:ext>
            </a:extLst>
          </p:cNvPr>
          <p:cNvPicPr>
            <a:picLocks noGrp="1" noChangeAspect="1"/>
          </p:cNvPicPr>
          <p:nvPr>
            <p:ph sz="half" idx="1"/>
          </p:nvPr>
        </p:nvPicPr>
        <p:blipFill>
          <a:blip r:embed="rId5"/>
          <a:stretch>
            <a:fillRect/>
          </a:stretch>
        </p:blipFill>
        <p:spPr>
          <a:xfrm>
            <a:off x="742638" y="1825625"/>
            <a:ext cx="3161147" cy="4351338"/>
          </a:xfrm>
          <a:prstGeom prst="rect">
            <a:avLst/>
          </a:prstGeom>
        </p:spPr>
      </p:pic>
      <p:sp>
        <p:nvSpPr>
          <p:cNvPr id="4" name="Espace réservé du contenu 3">
            <a:extLst>
              <a:ext uri="{FF2B5EF4-FFF2-40B4-BE49-F238E27FC236}">
                <a16:creationId xmlns:a16="http://schemas.microsoft.com/office/drawing/2014/main" id="{E882743C-99A4-415E-A4BC-BBE76782F813}"/>
              </a:ext>
            </a:extLst>
          </p:cNvPr>
          <p:cNvSpPr>
            <a:spLocks noGrp="1"/>
          </p:cNvSpPr>
          <p:nvPr>
            <p:ph sz="half" idx="2"/>
          </p:nvPr>
        </p:nvSpPr>
        <p:spPr>
          <a:xfrm>
            <a:off x="4274288" y="2282825"/>
            <a:ext cx="7079512" cy="4351338"/>
          </a:xfrm>
        </p:spPr>
        <p:txBody>
          <a:bodyPr/>
          <a:lstStyle/>
          <a:p>
            <a:r>
              <a:rPr lang="fr-FR" dirty="0"/>
              <a:t>24 à 25 élèves par classe</a:t>
            </a:r>
          </a:p>
          <a:p>
            <a:r>
              <a:rPr lang="fr-FR" dirty="0"/>
              <a:t>Des enseignements communs à toutes </a:t>
            </a:r>
            <a:r>
              <a:rPr lang="fr-FR"/>
              <a:t>les classes</a:t>
            </a:r>
          </a:p>
          <a:p>
            <a:r>
              <a:rPr lang="fr-FR"/>
              <a:t>Une </a:t>
            </a:r>
            <a:r>
              <a:rPr lang="fr-FR" dirty="0"/>
              <a:t>option possible</a:t>
            </a:r>
          </a:p>
          <a:p>
            <a:r>
              <a:rPr lang="fr-FR" dirty="0"/>
              <a:t>Une heure d’accompagnement personnalisé par semaine</a:t>
            </a:r>
          </a:p>
          <a:p>
            <a:r>
              <a:rPr lang="fr-FR" dirty="0"/>
              <a:t>Une heure d’étude dirigée par semaine</a:t>
            </a:r>
          </a:p>
          <a:p>
            <a:endParaRPr lang="fr-FR" dirty="0"/>
          </a:p>
        </p:txBody>
      </p:sp>
      <p:pic>
        <p:nvPicPr>
          <p:cNvPr id="6" name="Son enregistré">
            <a:hlinkClick r:id="" action="ppaction://media"/>
            <a:extLst>
              <a:ext uri="{FF2B5EF4-FFF2-40B4-BE49-F238E27FC236}">
                <a16:creationId xmlns:a16="http://schemas.microsoft.com/office/drawing/2014/main" id="{03B8D6F3-82DF-45DF-9049-3911876A943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8600" y="365125"/>
            <a:ext cx="609600" cy="609600"/>
          </a:xfrm>
          <a:prstGeom prst="rect">
            <a:avLst/>
          </a:prstGeom>
        </p:spPr>
      </p:pic>
    </p:spTree>
    <p:extLst>
      <p:ext uri="{BB962C8B-B14F-4D97-AF65-F5344CB8AC3E}">
        <p14:creationId xmlns:p14="http://schemas.microsoft.com/office/powerpoint/2010/main" val="3618931357"/>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5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11DE1FF-8810-4871-919D-ACA07727B4BF}"/>
              </a:ext>
            </a:extLst>
          </p:cNvPr>
          <p:cNvPicPr>
            <a:picLocks noChangeAspect="1"/>
          </p:cNvPicPr>
          <p:nvPr/>
        </p:nvPicPr>
        <p:blipFill>
          <a:blip r:embed="rId5"/>
          <a:stretch>
            <a:fillRect/>
          </a:stretch>
        </p:blipFill>
        <p:spPr>
          <a:xfrm>
            <a:off x="3901895" y="0"/>
            <a:ext cx="12669837" cy="6858000"/>
          </a:xfrm>
          <a:prstGeom prst="rect">
            <a:avLst/>
          </a:prstGeom>
        </p:spPr>
      </p:pic>
      <p:sp>
        <p:nvSpPr>
          <p:cNvPr id="2" name="ZoneTexte 1">
            <a:extLst>
              <a:ext uri="{FF2B5EF4-FFF2-40B4-BE49-F238E27FC236}">
                <a16:creationId xmlns:a16="http://schemas.microsoft.com/office/drawing/2014/main" id="{B2D8C946-78C3-48BE-AE76-6154E19F5F0C}"/>
              </a:ext>
            </a:extLst>
          </p:cNvPr>
          <p:cNvSpPr txBox="1"/>
          <p:nvPr/>
        </p:nvSpPr>
        <p:spPr>
          <a:xfrm>
            <a:off x="272143" y="2917372"/>
            <a:ext cx="2573525" cy="1446550"/>
          </a:xfrm>
          <a:prstGeom prst="rect">
            <a:avLst/>
          </a:prstGeom>
          <a:noFill/>
        </p:spPr>
        <p:txBody>
          <a:bodyPr wrap="none" rtlCol="0">
            <a:spAutoFit/>
          </a:bodyPr>
          <a:lstStyle/>
          <a:p>
            <a:r>
              <a:rPr lang="fr-FR" sz="4400" b="1" dirty="0">
                <a:latin typeface="+mj-lt"/>
              </a:rPr>
              <a:t>Matières </a:t>
            </a:r>
          </a:p>
          <a:p>
            <a:r>
              <a:rPr lang="fr-FR" sz="4400" b="1" dirty="0">
                <a:latin typeface="+mj-lt"/>
              </a:rPr>
              <a:t>et </a:t>
            </a:r>
            <a:r>
              <a:rPr lang="fr-FR" sz="4400" b="1" dirty="0">
                <a:latin typeface="+mj-lt"/>
                <a:cs typeface="Calibri Light" panose="020F0302020204030204" pitchFamily="34" charset="0"/>
              </a:rPr>
              <a:t>horaires</a:t>
            </a:r>
          </a:p>
        </p:txBody>
      </p:sp>
      <p:pic>
        <p:nvPicPr>
          <p:cNvPr id="5" name="Son enregistré">
            <a:hlinkClick r:id="" action="ppaction://media"/>
            <a:extLst>
              <a:ext uri="{FF2B5EF4-FFF2-40B4-BE49-F238E27FC236}">
                <a16:creationId xmlns:a16="http://schemas.microsoft.com/office/drawing/2014/main" id="{BA7A5563-7C06-41FC-A156-FB8D1E11F47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8221" y="349469"/>
            <a:ext cx="609600" cy="609600"/>
          </a:xfrm>
          <a:prstGeom prst="rect">
            <a:avLst/>
          </a:prstGeom>
        </p:spPr>
      </p:pic>
    </p:spTree>
    <p:extLst>
      <p:ext uri="{BB962C8B-B14F-4D97-AF65-F5344CB8AC3E}">
        <p14:creationId xmlns:p14="http://schemas.microsoft.com/office/powerpoint/2010/main" val="213512951"/>
      </p:ext>
    </p:extLst>
  </p:cSld>
  <p:clrMapOvr>
    <a:masterClrMapping/>
  </p:clrMapOvr>
  <mc:AlternateContent xmlns:mc="http://schemas.openxmlformats.org/markup-compatibility/2006" xmlns:p14="http://schemas.microsoft.com/office/powerpoint/2010/main">
    <mc:Choice Requires="p14">
      <p:transition p14:dur="10" advClick="0" advTm="44000"/>
    </mc:Choice>
    <mc:Fallback xmlns="">
      <p:transition advClick="0" advTm="4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918FE-9C4A-4147-A758-C92AF5E7E70B}"/>
              </a:ext>
            </a:extLst>
          </p:cNvPr>
          <p:cNvSpPr>
            <a:spLocks noGrp="1"/>
          </p:cNvSpPr>
          <p:nvPr>
            <p:ph type="title"/>
          </p:nvPr>
        </p:nvSpPr>
        <p:spPr>
          <a:xfrm>
            <a:off x="857696" y="138664"/>
            <a:ext cx="10515600" cy="900149"/>
          </a:xfrm>
        </p:spPr>
        <p:txBody>
          <a:bodyPr/>
          <a:lstStyle/>
          <a:p>
            <a:pPr algn="ctr"/>
            <a:r>
              <a:rPr lang="fr-FR" b="1" dirty="0"/>
              <a:t>Exemple d’emploi du temps</a:t>
            </a:r>
          </a:p>
        </p:txBody>
      </p:sp>
      <p:pic>
        <p:nvPicPr>
          <p:cNvPr id="8" name="Espace réservé du contenu 7">
            <a:extLst>
              <a:ext uri="{FF2B5EF4-FFF2-40B4-BE49-F238E27FC236}">
                <a16:creationId xmlns:a16="http://schemas.microsoft.com/office/drawing/2014/main" id="{547C8351-2B02-4E38-9DAB-5E4C25C15F6D}"/>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303482" y="1038813"/>
            <a:ext cx="10030822" cy="6441813"/>
          </a:xfrm>
        </p:spPr>
      </p:pic>
      <p:pic>
        <p:nvPicPr>
          <p:cNvPr id="3" name="Son enregistré">
            <a:hlinkClick r:id="" action="ppaction://media"/>
            <a:extLst>
              <a:ext uri="{FF2B5EF4-FFF2-40B4-BE49-F238E27FC236}">
                <a16:creationId xmlns:a16="http://schemas.microsoft.com/office/drawing/2014/main" id="{E04918F5-C301-4125-A6BE-271196796B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3904" y="283938"/>
            <a:ext cx="609600" cy="609600"/>
          </a:xfrm>
          <a:prstGeom prst="rect">
            <a:avLst/>
          </a:prstGeom>
        </p:spPr>
      </p:pic>
    </p:spTree>
    <p:extLst>
      <p:ext uri="{BB962C8B-B14F-4D97-AF65-F5344CB8AC3E}">
        <p14:creationId xmlns:p14="http://schemas.microsoft.com/office/powerpoint/2010/main" val="537398629"/>
      </p:ext>
    </p:extLst>
  </p:cSld>
  <p:clrMapOvr>
    <a:masterClrMapping/>
  </p:clrMapOvr>
  <mc:AlternateContent xmlns:mc="http://schemas.openxmlformats.org/markup-compatibility/2006" xmlns:p14="http://schemas.microsoft.com/office/powerpoint/2010/main">
    <mc:Choice Requires="p14">
      <p:transition p14:dur="10" advClick="0" advTm="50000"/>
    </mc:Choice>
    <mc:Fallback xmlns="">
      <p:transition advClick="0" advTm="5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1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lèche vers la droite 5"/>
          <p:cNvSpPr/>
          <p:nvPr/>
        </p:nvSpPr>
        <p:spPr>
          <a:xfrm>
            <a:off x="762766" y="1133341"/>
            <a:ext cx="2682183" cy="2730600"/>
          </a:xfrm>
          <a:prstGeom prst="rightArrow">
            <a:avLst>
              <a:gd name="adj1" fmla="val 50000"/>
              <a:gd name="adj2" fmla="val 50000"/>
            </a:avLst>
          </a:prstGeom>
          <a:solidFill>
            <a:srgbClr val="00FA00"/>
          </a:solidFill>
          <a:ln>
            <a:noFill/>
          </a:ln>
        </p:spPr>
        <p:style>
          <a:lnRef idx="2">
            <a:schemeClr val="accent1">
              <a:shade val="50000"/>
            </a:schemeClr>
          </a:lnRef>
          <a:fillRef idx="1">
            <a:schemeClr val="accent1"/>
          </a:fillRef>
          <a:effectRef idx="0">
            <a:schemeClr val="accent1"/>
          </a:effectRef>
          <a:fontRef idx="minor"/>
        </p:style>
      </p:sp>
      <p:sp>
        <p:nvSpPr>
          <p:cNvPr id="129" name="PlaceHolder 1"/>
          <p:cNvSpPr>
            <a:spLocks noGrp="1"/>
          </p:cNvSpPr>
          <p:nvPr>
            <p:ph type="title"/>
          </p:nvPr>
        </p:nvSpPr>
        <p:spPr>
          <a:xfrm>
            <a:off x="838080" y="124200"/>
            <a:ext cx="10514880" cy="1324800"/>
          </a:xfrm>
          <a:prstGeom prst="rect">
            <a:avLst/>
          </a:prstGeom>
          <a:noFill/>
          <a:ln w="0">
            <a:noFill/>
          </a:ln>
        </p:spPr>
        <p:txBody>
          <a:bodyPr lIns="90000" tIns="45000" rIns="90000" bIns="45000" anchor="ctr">
            <a:noAutofit/>
          </a:bodyPr>
          <a:lstStyle/>
          <a:p>
            <a:pPr algn="ctr">
              <a:lnSpc>
                <a:spcPct val="90000"/>
              </a:lnSpc>
              <a:buNone/>
            </a:pPr>
            <a:r>
              <a:rPr lang="fr-FR" sz="4400" b="1" strike="noStrike" spc="-1" dirty="0">
                <a:solidFill>
                  <a:srgbClr val="000000"/>
                </a:solidFill>
                <a:ea typeface="DejaVu Sans"/>
                <a:cs typeface="Arial" panose="020B0604020202020204" pitchFamily="34" charset="0"/>
              </a:rPr>
              <a:t>Après la seconde générale et technologique :</a:t>
            </a:r>
            <a:endParaRPr lang="fr-FR" sz="4400" b="1" strike="noStrike" spc="-1" dirty="0">
              <a:solidFill>
                <a:srgbClr val="000000"/>
              </a:solidFill>
              <a:cs typeface="Arial" panose="020B0604020202020204" pitchFamily="34" charset="0"/>
            </a:endParaRPr>
          </a:p>
        </p:txBody>
      </p:sp>
      <p:sp>
        <p:nvSpPr>
          <p:cNvPr id="132" name="Flèche vers la droite 6"/>
          <p:cNvSpPr/>
          <p:nvPr/>
        </p:nvSpPr>
        <p:spPr>
          <a:xfrm>
            <a:off x="773211" y="3989880"/>
            <a:ext cx="2671738" cy="2730600"/>
          </a:xfrm>
          <a:prstGeom prst="rightArrow">
            <a:avLst>
              <a:gd name="adj1" fmla="val 50000"/>
              <a:gd name="adj2" fmla="val 50000"/>
            </a:avLst>
          </a:prstGeom>
          <a:solidFill>
            <a:srgbClr val="00FA00"/>
          </a:solidFill>
          <a:ln>
            <a:noFill/>
          </a:ln>
        </p:spPr>
        <p:style>
          <a:lnRef idx="2">
            <a:schemeClr val="accent1">
              <a:shade val="50000"/>
            </a:schemeClr>
          </a:lnRef>
          <a:fillRef idx="1">
            <a:schemeClr val="accent1"/>
          </a:fillRef>
          <a:effectRef idx="0">
            <a:schemeClr val="accent1"/>
          </a:effectRef>
          <a:fontRef idx="minor"/>
        </p:style>
      </p:sp>
      <p:sp>
        <p:nvSpPr>
          <p:cNvPr id="133" name="Rectangle 7"/>
          <p:cNvSpPr/>
          <p:nvPr/>
        </p:nvSpPr>
        <p:spPr>
          <a:xfrm>
            <a:off x="4661130" y="1458664"/>
            <a:ext cx="5171400" cy="212652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p:style>
      </p:sp>
      <p:sp>
        <p:nvSpPr>
          <p:cNvPr id="136" name="ZoneTexte 12"/>
          <p:cNvSpPr/>
          <p:nvPr/>
        </p:nvSpPr>
        <p:spPr>
          <a:xfrm>
            <a:off x="821033" y="4863178"/>
            <a:ext cx="2623916" cy="95265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pPr>
            <a:r>
              <a:rPr lang="fr-FR" sz="2800" b="1" strike="noStrike" spc="-1" dirty="0">
                <a:solidFill>
                  <a:srgbClr val="000000"/>
                </a:solidFill>
                <a:latin typeface="Calibri"/>
                <a:ea typeface="DejaVu Sans"/>
              </a:rPr>
              <a:t>Voie</a:t>
            </a:r>
            <a:endParaRPr lang="fr-FR" sz="2800" b="1" strike="noStrike" spc="-1" dirty="0">
              <a:latin typeface="Arial"/>
            </a:endParaRPr>
          </a:p>
          <a:p>
            <a:pPr>
              <a:lnSpc>
                <a:spcPct val="100000"/>
              </a:lnSpc>
              <a:buNone/>
            </a:pPr>
            <a:r>
              <a:rPr lang="fr-FR" sz="2800" b="1" strike="noStrike" spc="-1" dirty="0">
                <a:solidFill>
                  <a:srgbClr val="000000"/>
                </a:solidFill>
                <a:latin typeface="Calibri"/>
                <a:ea typeface="DejaVu Sans"/>
              </a:rPr>
              <a:t>technologique</a:t>
            </a:r>
            <a:endParaRPr lang="fr-FR" sz="2800" b="1" strike="noStrike" spc="-1" dirty="0">
              <a:latin typeface="Arial"/>
            </a:endParaRPr>
          </a:p>
        </p:txBody>
      </p:sp>
      <p:sp>
        <p:nvSpPr>
          <p:cNvPr id="137" name="ZoneTexte 13"/>
          <p:cNvSpPr/>
          <p:nvPr/>
        </p:nvSpPr>
        <p:spPr>
          <a:xfrm>
            <a:off x="4629231" y="1806870"/>
            <a:ext cx="5337721" cy="13835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fr-FR" sz="2800" b="1" strike="noStrike" spc="-1" dirty="0">
                <a:solidFill>
                  <a:srgbClr val="FFFFFF"/>
                </a:solidFill>
                <a:latin typeface="Calibri"/>
                <a:ea typeface="DejaVu Sans"/>
              </a:rPr>
              <a:t>Etudes « longues » : université,</a:t>
            </a:r>
            <a:endParaRPr lang="fr-FR" sz="2800" b="0" strike="noStrike" spc="-1" dirty="0">
              <a:latin typeface="Arial"/>
            </a:endParaRPr>
          </a:p>
          <a:p>
            <a:pPr>
              <a:lnSpc>
                <a:spcPct val="100000"/>
              </a:lnSpc>
              <a:buNone/>
            </a:pPr>
            <a:r>
              <a:rPr lang="fr-FR" sz="2800" b="1" strike="noStrike" spc="-1" dirty="0">
                <a:solidFill>
                  <a:srgbClr val="FFFFFF"/>
                </a:solidFill>
                <a:latin typeface="Calibri"/>
                <a:ea typeface="DejaVu Sans"/>
              </a:rPr>
              <a:t>classes préparatoires, </a:t>
            </a:r>
            <a:endParaRPr lang="fr-FR" sz="2800" b="0" strike="noStrike" spc="-1" dirty="0">
              <a:latin typeface="Arial"/>
            </a:endParaRPr>
          </a:p>
          <a:p>
            <a:pPr>
              <a:lnSpc>
                <a:spcPct val="100000"/>
              </a:lnSpc>
              <a:buNone/>
            </a:pPr>
            <a:r>
              <a:rPr lang="fr-FR" sz="2800" b="1" strike="noStrike" spc="-1" dirty="0">
                <a:solidFill>
                  <a:srgbClr val="FFFFFF"/>
                </a:solidFill>
                <a:latin typeface="Calibri"/>
                <a:ea typeface="DejaVu Sans"/>
              </a:rPr>
              <a:t>écoles de commerce, d’ingénieur…</a:t>
            </a:r>
            <a:endParaRPr lang="fr-FR" sz="2800" b="0" strike="noStrike" spc="-1" dirty="0">
              <a:latin typeface="Arial"/>
            </a:endParaRPr>
          </a:p>
        </p:txBody>
      </p:sp>
      <p:sp>
        <p:nvSpPr>
          <p:cNvPr id="138" name="ZoneTexte 14"/>
          <p:cNvSpPr/>
          <p:nvPr/>
        </p:nvSpPr>
        <p:spPr>
          <a:xfrm>
            <a:off x="4661130" y="4017079"/>
            <a:ext cx="5171400" cy="2676202"/>
          </a:xfrm>
          <a:prstGeom prst="rect">
            <a:avLst/>
          </a:prstGeom>
          <a:solidFill>
            <a:srgbClr val="00B050"/>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fr-FR" sz="2800" b="1" strike="noStrike" spc="-1" dirty="0">
                <a:solidFill>
                  <a:srgbClr val="FFFFFF"/>
                </a:solidFill>
                <a:latin typeface="Calibri"/>
                <a:ea typeface="DejaVu Sans"/>
              </a:rPr>
              <a:t>Etudes « courtes » : BTS puis licences professionnelles, BUT, </a:t>
            </a:r>
            <a:endParaRPr lang="fr-FR" sz="2800" b="0" strike="noStrike" spc="-1" dirty="0">
              <a:latin typeface="Arial"/>
            </a:endParaRPr>
          </a:p>
          <a:p>
            <a:pPr>
              <a:lnSpc>
                <a:spcPct val="100000"/>
              </a:lnSpc>
              <a:buNone/>
            </a:pPr>
            <a:r>
              <a:rPr lang="fr-FR" sz="2800" b="1" strike="noStrike" spc="-1" dirty="0">
                <a:solidFill>
                  <a:srgbClr val="FFFFFF"/>
                </a:solidFill>
                <a:latin typeface="Calibri"/>
                <a:ea typeface="DejaVu Sans"/>
              </a:rPr>
              <a:t>Mais aussi, classes préparatoires vers des écoles de commerce,</a:t>
            </a:r>
            <a:r>
              <a:rPr lang="fr-FR" sz="2800" spc="-1" dirty="0">
                <a:latin typeface="Arial"/>
              </a:rPr>
              <a:t> </a:t>
            </a:r>
            <a:r>
              <a:rPr lang="fr-FR" sz="2800" b="1" spc="-1" dirty="0">
                <a:solidFill>
                  <a:srgbClr val="FFFFFF"/>
                </a:solidFill>
                <a:latin typeface="Calibri"/>
                <a:ea typeface="DejaVu Sans"/>
              </a:rPr>
              <a:t>f</a:t>
            </a:r>
            <a:r>
              <a:rPr lang="fr-FR" sz="2800" b="1" strike="noStrike" spc="-1" dirty="0">
                <a:solidFill>
                  <a:srgbClr val="FFFFFF"/>
                </a:solidFill>
                <a:latin typeface="Calibri"/>
                <a:ea typeface="DejaVu Sans"/>
              </a:rPr>
              <a:t>ormations de la filière comptable (de bac+3 à bac+8)…</a:t>
            </a:r>
            <a:endParaRPr lang="fr-FR" sz="2800" b="0" strike="noStrike" spc="-1" dirty="0">
              <a:latin typeface="Arial"/>
            </a:endParaRPr>
          </a:p>
        </p:txBody>
      </p:sp>
      <p:sp>
        <p:nvSpPr>
          <p:cNvPr id="139" name="ZoneTexte 11"/>
          <p:cNvSpPr/>
          <p:nvPr/>
        </p:nvSpPr>
        <p:spPr>
          <a:xfrm>
            <a:off x="954559" y="2022314"/>
            <a:ext cx="1469033" cy="95265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fr-FR" sz="2800" b="1" strike="noStrike" spc="-1" dirty="0">
                <a:solidFill>
                  <a:srgbClr val="000000"/>
                </a:solidFill>
                <a:latin typeface="Calibri"/>
                <a:ea typeface="DejaVu Sans"/>
              </a:rPr>
              <a:t>Voie </a:t>
            </a:r>
            <a:endParaRPr lang="fr-FR" sz="2800" b="1" strike="noStrike" spc="-1" dirty="0">
              <a:latin typeface="Arial"/>
            </a:endParaRPr>
          </a:p>
          <a:p>
            <a:pPr>
              <a:lnSpc>
                <a:spcPct val="100000"/>
              </a:lnSpc>
              <a:buNone/>
            </a:pPr>
            <a:r>
              <a:rPr lang="fr-FR" sz="2800" b="1" strike="noStrike" spc="-1" dirty="0">
                <a:solidFill>
                  <a:srgbClr val="000000"/>
                </a:solidFill>
                <a:latin typeface="Calibri"/>
                <a:ea typeface="DejaVu Sans"/>
              </a:rPr>
              <a:t>générale</a:t>
            </a:r>
            <a:endParaRPr lang="fr-FR" sz="2800" b="1" strike="noStrike" spc="-1" dirty="0">
              <a:latin typeface="Arial"/>
            </a:endParaRPr>
          </a:p>
        </p:txBody>
      </p:sp>
      <p:pic>
        <p:nvPicPr>
          <p:cNvPr id="2" name="Son enregistré">
            <a:hlinkClick r:id="" action="ppaction://media"/>
            <a:extLst>
              <a:ext uri="{FF2B5EF4-FFF2-40B4-BE49-F238E27FC236}">
                <a16:creationId xmlns:a16="http://schemas.microsoft.com/office/drawing/2014/main" id="{C75C0D20-1D15-4840-984D-CCD2ADED6B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966" y="25522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40000"/>
    </mc:Choice>
    <mc:Fallback xmlns="">
      <p:transition advClick="0" advTm="4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590F6D2-F665-49CB-9844-80604DE96411}"/>
              </a:ext>
            </a:extLst>
          </p:cNvPr>
          <p:cNvPicPr>
            <a:picLocks noChangeAspect="1"/>
          </p:cNvPicPr>
          <p:nvPr/>
        </p:nvPicPr>
        <p:blipFill>
          <a:blip r:embed="rId5"/>
          <a:stretch>
            <a:fillRect/>
          </a:stretch>
        </p:blipFill>
        <p:spPr>
          <a:xfrm>
            <a:off x="2031947" y="339714"/>
            <a:ext cx="14775991" cy="5984885"/>
          </a:xfrm>
          <a:prstGeom prst="rect">
            <a:avLst/>
          </a:prstGeom>
        </p:spPr>
      </p:pic>
      <p:pic>
        <p:nvPicPr>
          <p:cNvPr id="3" name="Image 1">
            <a:extLst>
              <a:ext uri="{FF2B5EF4-FFF2-40B4-BE49-F238E27FC236}">
                <a16:creationId xmlns:a16="http://schemas.microsoft.com/office/drawing/2014/main" id="{FD838D15-57EA-4296-938F-8256B1D34200}"/>
              </a:ext>
            </a:extLst>
          </p:cNvPr>
          <p:cNvPicPr/>
          <p:nvPr/>
        </p:nvPicPr>
        <p:blipFill>
          <a:blip r:embed="rId6" cstate="print"/>
          <a:srcRect t="142"/>
          <a:stretch/>
        </p:blipFill>
        <p:spPr>
          <a:xfrm>
            <a:off x="281038" y="991312"/>
            <a:ext cx="3077459" cy="5225168"/>
          </a:xfrm>
          <a:prstGeom prst="rect">
            <a:avLst/>
          </a:prstGeom>
          <a:ln w="0">
            <a:noFill/>
          </a:ln>
        </p:spPr>
      </p:pic>
      <p:pic>
        <p:nvPicPr>
          <p:cNvPr id="6" name="Son enregistré">
            <a:hlinkClick r:id="" action="ppaction://media"/>
            <a:extLst>
              <a:ext uri="{FF2B5EF4-FFF2-40B4-BE49-F238E27FC236}">
                <a16:creationId xmlns:a16="http://schemas.microsoft.com/office/drawing/2014/main" id="{CFE40435-B60D-4B5A-ACC8-C0ADCC05E07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1038" y="273593"/>
            <a:ext cx="609600" cy="609600"/>
          </a:xfrm>
          <a:prstGeom prst="rect">
            <a:avLst/>
          </a:prstGeom>
        </p:spPr>
      </p:pic>
    </p:spTree>
    <p:extLst>
      <p:ext uri="{BB962C8B-B14F-4D97-AF65-F5344CB8AC3E}">
        <p14:creationId xmlns:p14="http://schemas.microsoft.com/office/powerpoint/2010/main" val="2466726171"/>
      </p:ext>
    </p:extLst>
  </p:cSld>
  <p:clrMapOvr>
    <a:masterClrMapping/>
  </p:clrMapOvr>
  <mc:AlternateContent xmlns:mc="http://schemas.openxmlformats.org/markup-compatibility/2006" xmlns:p14="http://schemas.microsoft.com/office/powerpoint/2010/main">
    <mc:Choice Requires="p14">
      <p:transition p14:dur="10" advClick="0" advTm="54000"/>
    </mc:Choice>
    <mc:Fallback xmlns="">
      <p:transition advClick="0" advTm="5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2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DAD8A3A-ACD9-4FC0-AC90-09EF80A7E9AE}"/>
              </a:ext>
            </a:extLst>
          </p:cNvPr>
          <p:cNvPicPr>
            <a:picLocks noChangeAspect="1"/>
          </p:cNvPicPr>
          <p:nvPr/>
        </p:nvPicPr>
        <p:blipFill>
          <a:blip r:embed="rId5"/>
          <a:stretch>
            <a:fillRect/>
          </a:stretch>
        </p:blipFill>
        <p:spPr>
          <a:xfrm>
            <a:off x="2332268" y="462111"/>
            <a:ext cx="15881093" cy="5671536"/>
          </a:xfrm>
          <a:prstGeom prst="rect">
            <a:avLst/>
          </a:prstGeom>
        </p:spPr>
      </p:pic>
      <p:pic>
        <p:nvPicPr>
          <p:cNvPr id="3" name="Image 1">
            <a:extLst>
              <a:ext uri="{FF2B5EF4-FFF2-40B4-BE49-F238E27FC236}">
                <a16:creationId xmlns:a16="http://schemas.microsoft.com/office/drawing/2014/main" id="{D15683CF-B33D-4432-A3F0-145A6A6BED7A}"/>
              </a:ext>
            </a:extLst>
          </p:cNvPr>
          <p:cNvPicPr/>
          <p:nvPr/>
        </p:nvPicPr>
        <p:blipFill>
          <a:blip r:embed="rId6" cstate="print"/>
          <a:srcRect t="142"/>
          <a:stretch/>
        </p:blipFill>
        <p:spPr>
          <a:xfrm>
            <a:off x="0" y="507879"/>
            <a:ext cx="4051080" cy="5580000"/>
          </a:xfrm>
          <a:prstGeom prst="rect">
            <a:avLst/>
          </a:prstGeom>
          <a:ln w="0">
            <a:noFill/>
          </a:ln>
        </p:spPr>
      </p:pic>
      <p:pic>
        <p:nvPicPr>
          <p:cNvPr id="7" name="Son enregistré">
            <a:hlinkClick r:id="" action="ppaction://media"/>
            <a:extLst>
              <a:ext uri="{FF2B5EF4-FFF2-40B4-BE49-F238E27FC236}">
                <a16:creationId xmlns:a16="http://schemas.microsoft.com/office/drawing/2014/main" id="{3D6FCABD-A261-4DCA-9F86-FCA14E0E9A0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1734" y="1421524"/>
            <a:ext cx="609600" cy="609600"/>
          </a:xfrm>
          <a:prstGeom prst="rect">
            <a:avLst/>
          </a:prstGeom>
        </p:spPr>
      </p:pic>
    </p:spTree>
    <p:extLst>
      <p:ext uri="{BB962C8B-B14F-4D97-AF65-F5344CB8AC3E}">
        <p14:creationId xmlns:p14="http://schemas.microsoft.com/office/powerpoint/2010/main" val="2059583625"/>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5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e 3"/>
          <p:cNvGrpSpPr/>
          <p:nvPr/>
        </p:nvGrpSpPr>
        <p:grpSpPr>
          <a:xfrm>
            <a:off x="466200" y="2203560"/>
            <a:ext cx="11266920" cy="3792240"/>
            <a:chOff x="466200" y="2203560"/>
            <a:chExt cx="11266920" cy="3792240"/>
          </a:xfrm>
        </p:grpSpPr>
        <p:sp>
          <p:nvSpPr>
            <p:cNvPr id="141" name="Ellipse 13"/>
            <p:cNvSpPr/>
            <p:nvPr/>
          </p:nvSpPr>
          <p:spPr>
            <a:xfrm>
              <a:off x="6366240" y="4421520"/>
              <a:ext cx="1491120" cy="1491120"/>
            </a:xfrm>
            <a:prstGeom prst="ellipse">
              <a:avLst/>
            </a:prstGeom>
            <a:solidFill>
              <a:srgbClr val="00FA00"/>
            </a:solidFill>
            <a:ln w="0">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p:style>
        </p:sp>
        <p:sp>
          <p:nvSpPr>
            <p:cNvPr id="142" name="Ellipse 4"/>
            <p:cNvSpPr/>
            <p:nvPr/>
          </p:nvSpPr>
          <p:spPr>
            <a:xfrm>
              <a:off x="466200" y="2252880"/>
              <a:ext cx="1491120" cy="1491120"/>
            </a:xfrm>
            <a:prstGeom prst="ellipse">
              <a:avLst/>
            </a:prstGeom>
            <a:solidFill>
              <a:srgbClr val="00FA00"/>
            </a:solidFill>
            <a:ln w="0">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p:style>
        </p:sp>
        <p:sp>
          <p:nvSpPr>
            <p:cNvPr id="143" name="Rectangle 5"/>
            <p:cNvSpPr/>
            <p:nvPr/>
          </p:nvSpPr>
          <p:spPr>
            <a:xfrm>
              <a:off x="779400" y="2566080"/>
              <a:ext cx="864360" cy="864360"/>
            </a:xfrm>
            <a:prstGeom prst="rect">
              <a:avLst/>
            </a:prstGeom>
            <a:blipFill rotWithShape="0">
              <a:blip r:embed="rId5" cstate="print"/>
              <a:srcRect/>
              <a:stretch/>
            </a:blip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sp>
        <p:sp>
          <p:nvSpPr>
            <p:cNvPr id="144" name="Forme libre 6"/>
            <p:cNvSpPr/>
            <p:nvPr/>
          </p:nvSpPr>
          <p:spPr>
            <a:xfrm>
              <a:off x="2014173" y="2203560"/>
              <a:ext cx="3771627" cy="1824840"/>
            </a:xfrm>
            <a:custGeom>
              <a:avLst/>
              <a:gdLst/>
              <a:ahLst/>
              <a:cxnLst/>
              <a:rect l="l" t="t" r="r" b="b"/>
              <a:pathLst>
                <a:path w="3516163" h="1491705">
                  <a:moveTo>
                    <a:pt x="0" y="0"/>
                  </a:moveTo>
                  <a:lnTo>
                    <a:pt x="3516163" y="0"/>
                  </a:lnTo>
                  <a:lnTo>
                    <a:pt x="3516163" y="1491705"/>
                  </a:lnTo>
                  <a:lnTo>
                    <a:pt x="0" y="1491705"/>
                  </a:lnTo>
                  <a:lnTo>
                    <a:pt x="0" y="0"/>
                  </a:lnTo>
                  <a:close/>
                </a:path>
              </a:pathLst>
            </a:custGeom>
            <a:solidFill>
              <a:srgbClr val="00B050"/>
            </a:solidFill>
            <a:ln w="0">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p:style>
          <p:txBody>
            <a:bodyPr lIns="0" tIns="0" rIns="0" bIns="0" numCol="1" spcCol="1440" anchor="ctr">
              <a:noAutofit/>
            </a:bodyPr>
            <a:lstStyle/>
            <a:p>
              <a:pPr>
                <a:lnSpc>
                  <a:spcPct val="100000"/>
                </a:lnSpc>
                <a:spcAft>
                  <a:spcPts val="805"/>
                </a:spcAft>
                <a:buNone/>
                <a:tabLst>
                  <a:tab pos="0" algn="l"/>
                </a:tabLst>
              </a:pPr>
              <a:r>
                <a:rPr lang="fr-FR" sz="2000" b="1" strike="noStrike" spc="-1" dirty="0">
                  <a:solidFill>
                    <a:srgbClr val="FFFFFF"/>
                  </a:solidFill>
                  <a:latin typeface="Calibri"/>
                  <a:ea typeface="DejaVu Sans"/>
                </a:rPr>
                <a:t>Ouverture </a:t>
              </a:r>
            </a:p>
            <a:p>
              <a:pPr>
                <a:lnSpc>
                  <a:spcPct val="100000"/>
                </a:lnSpc>
                <a:spcAft>
                  <a:spcPts val="805"/>
                </a:spcAft>
                <a:buNone/>
                <a:tabLst>
                  <a:tab pos="0" algn="l"/>
                </a:tabLst>
              </a:pPr>
              <a:r>
                <a:rPr lang="fr-FR" sz="2000" b="1" strike="noStrike" spc="-1" dirty="0">
                  <a:solidFill>
                    <a:srgbClr val="FFFFFF"/>
                  </a:solidFill>
                  <a:latin typeface="Calibri"/>
                  <a:ea typeface="DejaVu Sans"/>
                </a:rPr>
                <a:t>sur des parcours sportifs : </a:t>
              </a:r>
              <a:endParaRPr lang="fr-FR" sz="2000" b="0" strike="noStrike" spc="-1" dirty="0">
                <a:latin typeface="Arial"/>
              </a:endParaRPr>
            </a:p>
            <a:p>
              <a:pPr>
                <a:lnSpc>
                  <a:spcPct val="100000"/>
                </a:lnSpc>
                <a:spcAft>
                  <a:spcPts val="805"/>
                </a:spcAft>
                <a:buNone/>
                <a:tabLst>
                  <a:tab pos="0" algn="l"/>
                </a:tabLst>
              </a:pPr>
              <a:r>
                <a:rPr lang="fr-FR" sz="2000" b="0" strike="noStrike" spc="-1" dirty="0">
                  <a:solidFill>
                    <a:srgbClr val="FFFFFF"/>
                  </a:solidFill>
                  <a:latin typeface="Calibri"/>
                  <a:ea typeface="DejaVu Sans"/>
                </a:rPr>
                <a:t>Accueil de sportifs de haut niveau, partenariats sportifs</a:t>
              </a:r>
              <a:endParaRPr lang="fr-FR" sz="2000" b="0" strike="noStrike" spc="-1" dirty="0">
                <a:solidFill>
                  <a:schemeClr val="bg1"/>
                </a:solidFill>
                <a:latin typeface="Arial"/>
              </a:endParaRPr>
            </a:p>
          </p:txBody>
        </p:sp>
        <p:sp>
          <p:nvSpPr>
            <p:cNvPr id="145" name="Ellipse 7"/>
            <p:cNvSpPr/>
            <p:nvPr/>
          </p:nvSpPr>
          <p:spPr>
            <a:xfrm>
              <a:off x="6406200" y="2238480"/>
              <a:ext cx="1491120" cy="1491120"/>
            </a:xfrm>
            <a:prstGeom prst="ellipse">
              <a:avLst/>
            </a:prstGeom>
            <a:solidFill>
              <a:srgbClr val="00FA00"/>
            </a:solidFill>
            <a:ln w="0">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p:style>
        </p:sp>
        <p:sp>
          <p:nvSpPr>
            <p:cNvPr id="146" name="Rectangle 8"/>
            <p:cNvSpPr/>
            <p:nvPr/>
          </p:nvSpPr>
          <p:spPr>
            <a:xfrm>
              <a:off x="6719400" y="2523240"/>
              <a:ext cx="864360" cy="864360"/>
            </a:xfrm>
            <a:prstGeom prst="rect">
              <a:avLst/>
            </a:prstGeom>
            <a:blipFill rotWithShape="0">
              <a:blip r:embed="rId6" cstate="print"/>
              <a:srcRect/>
              <a:stretch/>
            </a:blip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sp>
        <p:sp>
          <p:nvSpPr>
            <p:cNvPr id="147" name="Forme libre 9"/>
            <p:cNvSpPr/>
            <p:nvPr/>
          </p:nvSpPr>
          <p:spPr>
            <a:xfrm>
              <a:off x="8217720" y="2252880"/>
              <a:ext cx="3515400" cy="1491120"/>
            </a:xfrm>
            <a:custGeom>
              <a:avLst/>
              <a:gdLst/>
              <a:ahLst/>
              <a:cxnLst/>
              <a:rect l="l" t="t" r="r" b="b"/>
              <a:pathLst>
                <a:path w="3516163" h="1491705">
                  <a:moveTo>
                    <a:pt x="0" y="0"/>
                  </a:moveTo>
                  <a:lnTo>
                    <a:pt x="3516163" y="0"/>
                  </a:lnTo>
                  <a:lnTo>
                    <a:pt x="3516163" y="1491705"/>
                  </a:lnTo>
                  <a:lnTo>
                    <a:pt x="0" y="1491705"/>
                  </a:lnTo>
                  <a:lnTo>
                    <a:pt x="0" y="0"/>
                  </a:lnTo>
                  <a:close/>
                </a:path>
              </a:pathLst>
            </a:custGeom>
            <a:noFill/>
            <a:ln w="0">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p:style>
          <p:txBody>
            <a:bodyPr lIns="0" tIns="0" rIns="0" bIns="0" numCol="1" spcCol="1440" anchor="ctr">
              <a:noAutofit/>
            </a:bodyPr>
            <a:lstStyle/>
            <a:p>
              <a:pPr>
                <a:lnSpc>
                  <a:spcPct val="100000"/>
                </a:lnSpc>
                <a:spcAft>
                  <a:spcPts val="805"/>
                </a:spcAft>
                <a:buNone/>
                <a:tabLst>
                  <a:tab pos="0" algn="l"/>
                </a:tabLst>
              </a:pPr>
              <a:r>
                <a:rPr lang="fr-FR" sz="2300" b="0" strike="noStrike" spc="-1">
                  <a:solidFill>
                    <a:srgbClr val="000000"/>
                  </a:solidFill>
                  <a:latin typeface="Calibri"/>
                  <a:ea typeface="DejaVu Sans"/>
                </a:rPr>
                <a:t> </a:t>
              </a:r>
              <a:endParaRPr lang="fr-FR" sz="2300" b="0" strike="noStrike" spc="-1">
                <a:latin typeface="Arial"/>
              </a:endParaRPr>
            </a:p>
          </p:txBody>
        </p:sp>
        <p:sp>
          <p:nvSpPr>
            <p:cNvPr id="148" name="Ellipse 10"/>
            <p:cNvSpPr/>
            <p:nvPr/>
          </p:nvSpPr>
          <p:spPr>
            <a:xfrm>
              <a:off x="506160" y="4397400"/>
              <a:ext cx="1491120" cy="1491120"/>
            </a:xfrm>
            <a:prstGeom prst="ellipse">
              <a:avLst/>
            </a:prstGeom>
            <a:solidFill>
              <a:srgbClr val="00FA00"/>
            </a:solidFill>
            <a:ln w="0">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p:style>
        </p:sp>
        <p:sp>
          <p:nvSpPr>
            <p:cNvPr id="149" name="Rectangle 11"/>
            <p:cNvSpPr/>
            <p:nvPr/>
          </p:nvSpPr>
          <p:spPr>
            <a:xfrm>
              <a:off x="6679800" y="4710600"/>
              <a:ext cx="864360" cy="864360"/>
            </a:xfrm>
            <a:prstGeom prst="rect">
              <a:avLst/>
            </a:prstGeom>
            <a:blipFill rotWithShape="0">
              <a:blip r:embed="rId7" cstate="print"/>
              <a:srcRect/>
              <a:stretch/>
            </a:blip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sp>
        <p:sp>
          <p:nvSpPr>
            <p:cNvPr id="150" name="Forme libre 12"/>
            <p:cNvSpPr/>
            <p:nvPr/>
          </p:nvSpPr>
          <p:spPr>
            <a:xfrm>
              <a:off x="7973640" y="4504680"/>
              <a:ext cx="3578760" cy="1491120"/>
            </a:xfrm>
            <a:custGeom>
              <a:avLst/>
              <a:gdLst/>
              <a:ahLst/>
              <a:cxnLst/>
              <a:rect l="l" t="t" r="r" b="b"/>
              <a:pathLst>
                <a:path w="3516163" h="1491705">
                  <a:moveTo>
                    <a:pt x="0" y="0"/>
                  </a:moveTo>
                  <a:lnTo>
                    <a:pt x="3516163" y="0"/>
                  </a:lnTo>
                  <a:lnTo>
                    <a:pt x="3516163" y="1491705"/>
                  </a:lnTo>
                  <a:lnTo>
                    <a:pt x="0" y="1491705"/>
                  </a:lnTo>
                  <a:lnTo>
                    <a:pt x="0" y="0"/>
                  </a:lnTo>
                  <a:close/>
                </a:path>
              </a:pathLst>
            </a:custGeom>
            <a:solidFill>
              <a:srgbClr val="00B050"/>
            </a:solidFill>
            <a:ln w="0">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p:style>
          <p:txBody>
            <a:bodyPr lIns="0" tIns="0" rIns="0" bIns="0" numCol="1" spcCol="1440" anchor="ctr">
              <a:noAutofit/>
            </a:bodyPr>
            <a:lstStyle/>
            <a:p>
              <a:pPr>
                <a:lnSpc>
                  <a:spcPct val="100000"/>
                </a:lnSpc>
                <a:spcAft>
                  <a:spcPts val="805"/>
                </a:spcAft>
                <a:buNone/>
                <a:tabLst>
                  <a:tab pos="0" algn="l"/>
                </a:tabLst>
              </a:pPr>
              <a:r>
                <a:rPr lang="fr-FR" sz="2300" b="1" strike="noStrike" spc="-1" dirty="0">
                  <a:solidFill>
                    <a:srgbClr val="FFFFFF"/>
                  </a:solidFill>
                  <a:latin typeface="Calibri"/>
                  <a:ea typeface="DejaVu Sans"/>
                </a:rPr>
                <a:t>Ambition : </a:t>
              </a:r>
              <a:endParaRPr lang="fr-FR" sz="2300" b="0" strike="noStrike" spc="-1" dirty="0">
                <a:latin typeface="Arial"/>
              </a:endParaRPr>
            </a:p>
            <a:p>
              <a:pPr>
                <a:lnSpc>
                  <a:spcPct val="100000"/>
                </a:lnSpc>
                <a:spcAft>
                  <a:spcPts val="805"/>
                </a:spcAft>
                <a:buNone/>
                <a:tabLst>
                  <a:tab pos="0" algn="l"/>
                </a:tabLst>
              </a:pPr>
              <a:r>
                <a:rPr lang="fr-FR" sz="2300" b="0" strike="noStrike" spc="-1" dirty="0">
                  <a:solidFill>
                    <a:srgbClr val="FFFFFF"/>
                  </a:solidFill>
                  <a:latin typeface="Calibri"/>
                  <a:ea typeface="DejaVu Sans"/>
                </a:rPr>
                <a:t>Module de préparation à l’IEP</a:t>
              </a:r>
              <a:endParaRPr lang="fr-FR" sz="2300" b="0" strike="noStrike" spc="-1" dirty="0">
                <a:latin typeface="Arial"/>
              </a:endParaRPr>
            </a:p>
          </p:txBody>
        </p:sp>
        <p:sp>
          <p:nvSpPr>
            <p:cNvPr id="151" name="Rectangle 14"/>
            <p:cNvSpPr/>
            <p:nvPr/>
          </p:nvSpPr>
          <p:spPr>
            <a:xfrm>
              <a:off x="821520" y="4726440"/>
              <a:ext cx="864360" cy="864360"/>
            </a:xfrm>
            <a:prstGeom prst="rect">
              <a:avLst/>
            </a:prstGeom>
            <a:blipFill rotWithShape="0">
              <a:blip r:embed="rId8" cstate="print"/>
              <a:srcRect/>
              <a:stretch/>
            </a:blipFill>
            <a:ln>
              <a:solidFill>
                <a:srgbClr val="FFFFFF"/>
              </a:solidFill>
            </a:ln>
          </p:spPr>
          <p:style>
            <a:lnRef idx="2">
              <a:schemeClr val="lt1">
                <a:hueOff val="0"/>
                <a:satOff val="0"/>
                <a:lumOff val="0"/>
                <a:alphaOff val="0"/>
              </a:schemeClr>
            </a:lnRef>
            <a:fillRef idx="0">
              <a:scrgbClr r="0" g="0" b="0"/>
            </a:fillRef>
            <a:effectRef idx="0">
              <a:schemeClr val="accent1">
                <a:hueOff val="0"/>
                <a:satOff val="0"/>
                <a:lumOff val="0"/>
                <a:alphaOff val="0"/>
              </a:schemeClr>
            </a:effectRef>
            <a:fontRef idx="minor"/>
          </p:style>
        </p:sp>
        <p:sp>
          <p:nvSpPr>
            <p:cNvPr id="152" name="Forme libre 15"/>
            <p:cNvSpPr/>
            <p:nvPr/>
          </p:nvSpPr>
          <p:spPr>
            <a:xfrm>
              <a:off x="2035440" y="4480200"/>
              <a:ext cx="3750360" cy="1491120"/>
            </a:xfrm>
            <a:custGeom>
              <a:avLst/>
              <a:gdLst/>
              <a:ahLst/>
              <a:cxnLst/>
              <a:rect l="l" t="t" r="r" b="b"/>
              <a:pathLst>
                <a:path w="3516163" h="1491705">
                  <a:moveTo>
                    <a:pt x="0" y="0"/>
                  </a:moveTo>
                  <a:lnTo>
                    <a:pt x="3516163" y="0"/>
                  </a:lnTo>
                  <a:lnTo>
                    <a:pt x="3516163" y="1491705"/>
                  </a:lnTo>
                  <a:lnTo>
                    <a:pt x="0" y="1491705"/>
                  </a:lnTo>
                  <a:lnTo>
                    <a:pt x="0" y="0"/>
                  </a:lnTo>
                  <a:close/>
                </a:path>
              </a:pathLst>
            </a:custGeom>
            <a:solidFill>
              <a:srgbClr val="00B050"/>
            </a:solidFill>
            <a:ln w="0">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p:style>
          <p:txBody>
            <a:bodyPr lIns="0" tIns="0" rIns="0" bIns="0" numCol="1" spcCol="1440" anchor="ctr">
              <a:noAutofit/>
            </a:bodyPr>
            <a:lstStyle/>
            <a:p>
              <a:pPr>
                <a:lnSpc>
                  <a:spcPct val="100000"/>
                </a:lnSpc>
                <a:spcAft>
                  <a:spcPts val="805"/>
                </a:spcAft>
                <a:buNone/>
                <a:tabLst>
                  <a:tab pos="0" algn="l"/>
                </a:tabLst>
              </a:pPr>
              <a:r>
                <a:rPr lang="fr-FR" sz="2000" b="1" strike="noStrike" spc="-1" dirty="0">
                  <a:solidFill>
                    <a:srgbClr val="FFFFFF"/>
                  </a:solidFill>
                  <a:latin typeface="Calibri"/>
                  <a:ea typeface="DejaVu Sans"/>
                </a:rPr>
                <a:t>Ouverture sur le monde du travail : </a:t>
              </a:r>
              <a:r>
                <a:rPr lang="fr-FR" sz="2000" strike="noStrike" spc="-1" dirty="0">
                  <a:solidFill>
                    <a:srgbClr val="FFFFFF"/>
                  </a:solidFill>
                  <a:latin typeface="Calibri"/>
                  <a:ea typeface="DejaVu Sans"/>
                </a:rPr>
                <a:t>stage en entreprise de 15 jours en seconde</a:t>
              </a:r>
              <a:endParaRPr lang="fr-FR" sz="2000" b="0" strike="noStrike" spc="-1" dirty="0">
                <a:latin typeface="Arial"/>
              </a:endParaRPr>
            </a:p>
          </p:txBody>
        </p:sp>
      </p:grpSp>
      <p:sp>
        <p:nvSpPr>
          <p:cNvPr id="153" name="PlaceHolder 1"/>
          <p:cNvSpPr>
            <a:spLocks noGrp="1"/>
          </p:cNvSpPr>
          <p:nvPr>
            <p:ph type="title"/>
          </p:nvPr>
        </p:nvSpPr>
        <p:spPr>
          <a:xfrm>
            <a:off x="838080" y="365040"/>
            <a:ext cx="10514880" cy="1324800"/>
          </a:xfrm>
          <a:prstGeom prst="rect">
            <a:avLst/>
          </a:prstGeom>
          <a:noFill/>
          <a:ln w="0">
            <a:noFill/>
          </a:ln>
        </p:spPr>
        <p:txBody>
          <a:bodyPr lIns="90000" tIns="45000" rIns="90000" bIns="45000" anchor="ctr">
            <a:noAutofit/>
          </a:bodyPr>
          <a:lstStyle/>
          <a:p>
            <a:pPr algn="ctr">
              <a:lnSpc>
                <a:spcPct val="90000"/>
              </a:lnSpc>
              <a:buNone/>
            </a:pPr>
            <a:r>
              <a:rPr lang="fr-FR" sz="4400" b="1" strike="noStrike" spc="-1" dirty="0">
                <a:solidFill>
                  <a:srgbClr val="000000"/>
                </a:solidFill>
                <a:latin typeface="Calibri Light"/>
                <a:ea typeface="DejaVu Sans"/>
              </a:rPr>
              <a:t>Nos valeurs : l’ouverture et l’ambition</a:t>
            </a:r>
            <a:endParaRPr lang="fr-FR" sz="4400" b="0" strike="noStrike" spc="-1" dirty="0">
              <a:solidFill>
                <a:srgbClr val="000000"/>
              </a:solidFill>
              <a:latin typeface="Arial"/>
            </a:endParaRPr>
          </a:p>
        </p:txBody>
      </p:sp>
      <p:pic>
        <p:nvPicPr>
          <p:cNvPr id="154" name="Picture 2" descr="ΤΕΦΑΑ Πανεπ. Θεσσαλίας - Erasmus+"/>
          <p:cNvPicPr/>
          <p:nvPr/>
        </p:nvPicPr>
        <p:blipFill>
          <a:blip r:embed="rId9" cstate="print"/>
          <a:stretch/>
        </p:blipFill>
        <p:spPr>
          <a:xfrm>
            <a:off x="8108640" y="2783160"/>
            <a:ext cx="3443760" cy="792000"/>
          </a:xfrm>
          <a:prstGeom prst="rect">
            <a:avLst/>
          </a:prstGeom>
          <a:ln w="0">
            <a:noFill/>
          </a:ln>
        </p:spPr>
      </p:pic>
      <p:sp>
        <p:nvSpPr>
          <p:cNvPr id="155" name="ZoneTexte 2"/>
          <p:cNvSpPr/>
          <p:nvPr/>
        </p:nvSpPr>
        <p:spPr>
          <a:xfrm>
            <a:off x="8055360" y="2289960"/>
            <a:ext cx="3497040" cy="4557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fr-FR" sz="2400" b="1" strike="noStrike" spc="-1">
                <a:solidFill>
                  <a:srgbClr val="000000"/>
                </a:solidFill>
                <a:latin typeface="Calibri"/>
                <a:ea typeface="DejaVu Sans"/>
              </a:rPr>
              <a:t>Ouverture internationale :</a:t>
            </a:r>
            <a:endParaRPr lang="fr-FR" sz="2400" b="0" strike="noStrike" spc="-1">
              <a:latin typeface="Arial"/>
            </a:endParaRPr>
          </a:p>
        </p:txBody>
      </p:sp>
      <p:pic>
        <p:nvPicPr>
          <p:cNvPr id="156" name="Image 1"/>
          <p:cNvPicPr/>
          <p:nvPr/>
        </p:nvPicPr>
        <p:blipFill>
          <a:blip r:embed="rId10" cstate="print"/>
          <a:stretch/>
        </p:blipFill>
        <p:spPr>
          <a:xfrm>
            <a:off x="779400" y="500040"/>
            <a:ext cx="1068128" cy="1189800"/>
          </a:xfrm>
          <a:prstGeom prst="rect">
            <a:avLst/>
          </a:prstGeom>
          <a:ln w="0">
            <a:noFill/>
          </a:ln>
        </p:spPr>
      </p:pic>
      <p:pic>
        <p:nvPicPr>
          <p:cNvPr id="5" name="Son enregistré">
            <a:hlinkClick r:id="" action="ppaction://media"/>
            <a:extLst>
              <a:ext uri="{FF2B5EF4-FFF2-40B4-BE49-F238E27FC236}">
                <a16:creationId xmlns:a16="http://schemas.microsoft.com/office/drawing/2014/main" id="{459C7634-A629-4C16-9C03-0B4716ED4D6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40460" y="289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42000"/>
    </mc:Choice>
    <mc:Fallback xmlns="">
      <p:transition advClick="0" advTm="4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Rectangle 8"/>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pic>
        <p:nvPicPr>
          <p:cNvPr id="207" name="Image 3"/>
          <p:cNvPicPr/>
          <p:nvPr/>
        </p:nvPicPr>
        <p:blipFill>
          <a:blip r:embed="rId5" cstate="print"/>
          <a:srcRect t="142"/>
          <a:stretch/>
        </p:blipFill>
        <p:spPr>
          <a:xfrm>
            <a:off x="457200" y="601200"/>
            <a:ext cx="4047840" cy="5575320"/>
          </a:xfrm>
          <a:prstGeom prst="rect">
            <a:avLst/>
          </a:prstGeom>
          <a:ln w="0">
            <a:noFill/>
          </a:ln>
        </p:spPr>
      </p:pic>
      <p:sp>
        <p:nvSpPr>
          <p:cNvPr id="208" name="Rectangle 10"/>
          <p:cNvSpPr/>
          <p:nvPr/>
        </p:nvSpPr>
        <p:spPr>
          <a:xfrm rot="5400000">
            <a:off x="5318280" y="363240"/>
            <a:ext cx="72720" cy="548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209" name="Rectangle 12"/>
          <p:cNvSpPr/>
          <p:nvPr/>
        </p:nvSpPr>
        <p:spPr>
          <a:xfrm>
            <a:off x="5099400" y="2935440"/>
            <a:ext cx="6217560" cy="18000"/>
          </a:xfrm>
          <a:prstGeom prst="rect">
            <a:avLst/>
          </a:prstGeom>
          <a:solidFill>
            <a:srgbClr val="D5D5D5"/>
          </a:solidFill>
          <a:ln w="3175">
            <a:noFill/>
          </a:ln>
        </p:spPr>
        <p:style>
          <a:lnRef idx="2">
            <a:schemeClr val="accent1">
              <a:shade val="50000"/>
            </a:schemeClr>
          </a:lnRef>
          <a:fillRef idx="1">
            <a:schemeClr val="accent1"/>
          </a:fillRef>
          <a:effectRef idx="0">
            <a:schemeClr val="accent1"/>
          </a:effectRef>
          <a:fontRef idx="minor"/>
        </p:style>
      </p:sp>
      <p:sp>
        <p:nvSpPr>
          <p:cNvPr id="210" name="PlaceHolder 1"/>
          <p:cNvSpPr>
            <a:spLocks noGrp="1"/>
          </p:cNvSpPr>
          <p:nvPr>
            <p:ph type="subTitle"/>
          </p:nvPr>
        </p:nvSpPr>
        <p:spPr>
          <a:xfrm>
            <a:off x="5704560" y="3440520"/>
            <a:ext cx="6274080" cy="2061360"/>
          </a:xfrm>
          <a:prstGeom prst="rect">
            <a:avLst/>
          </a:prstGeom>
          <a:noFill/>
          <a:ln w="0">
            <a:noFill/>
          </a:ln>
        </p:spPr>
        <p:txBody>
          <a:bodyPr anchor="ctr">
            <a:normAutofit/>
          </a:bodyPr>
          <a:lstStyle/>
          <a:p>
            <a:pPr marL="228600" indent="-228600">
              <a:lnSpc>
                <a:spcPct val="90000"/>
              </a:lnSpc>
              <a:spcBef>
                <a:spcPts val="1001"/>
              </a:spcBef>
              <a:buClr>
                <a:srgbClr val="000000"/>
              </a:buClr>
              <a:buFont typeface="Arial"/>
              <a:buChar char="•"/>
            </a:pPr>
            <a:r>
              <a:rPr lang="en-US" sz="2800" b="1" strike="noStrike" spc="-1">
                <a:solidFill>
                  <a:srgbClr val="000000"/>
                </a:solidFill>
                <a:latin typeface="Arial"/>
                <a:ea typeface="DejaVu Sans"/>
              </a:rPr>
              <a:t>Merci de votre attention</a:t>
            </a:r>
            <a:endParaRPr lang="fr-FR" sz="2800" b="0" strike="noStrike" spc="-1">
              <a:latin typeface="Arial"/>
            </a:endParaRPr>
          </a:p>
        </p:txBody>
      </p:sp>
      <p:sp>
        <p:nvSpPr>
          <p:cNvPr id="211" name="ZoneTexte 1"/>
          <p:cNvSpPr/>
          <p:nvPr/>
        </p:nvSpPr>
        <p:spPr>
          <a:xfrm>
            <a:off x="5463000" y="984600"/>
            <a:ext cx="6432572" cy="921876"/>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fr-FR" sz="1800" b="1" strike="noStrike" spc="-1" dirty="0">
                <a:solidFill>
                  <a:srgbClr val="000000"/>
                </a:solidFill>
                <a:latin typeface="Arial"/>
                <a:ea typeface="DejaVu Sans"/>
              </a:rPr>
              <a:t>Site internet : </a:t>
            </a:r>
            <a:r>
              <a:rPr lang="fr-FR" sz="1800" b="1" u="sng" strike="noStrike" spc="-1" dirty="0">
                <a:solidFill>
                  <a:srgbClr val="0563C1"/>
                </a:solidFill>
                <a:uFillTx/>
                <a:latin typeface="Arial"/>
                <a:ea typeface="DejaVu Sans"/>
                <a:hlinkClick r:id="rId6"/>
              </a:rPr>
              <a:t>https://www.lyceefranklinauray.fr</a:t>
            </a:r>
            <a:endParaRPr lang="fr-FR" sz="1800" b="0" strike="noStrike" spc="-1" dirty="0">
              <a:latin typeface="Arial"/>
            </a:endParaRPr>
          </a:p>
          <a:p>
            <a:pPr>
              <a:lnSpc>
                <a:spcPct val="100000"/>
              </a:lnSpc>
              <a:buNone/>
            </a:pPr>
            <a:r>
              <a:rPr lang="fr-FR" sz="1800" b="1" strike="noStrike" spc="-1" dirty="0">
                <a:solidFill>
                  <a:srgbClr val="000000"/>
                </a:solidFill>
                <a:latin typeface="Arial"/>
                <a:ea typeface="DejaVu Sans"/>
              </a:rPr>
              <a:t>Portes ouvertes : le vendredi 30 janvier de 16h30 à 19h30</a:t>
            </a:r>
            <a:endParaRPr lang="fr-FR" sz="1800" b="0" strike="noStrike" spc="-1" dirty="0">
              <a:latin typeface="Arial"/>
            </a:endParaRPr>
          </a:p>
          <a:p>
            <a:pPr>
              <a:lnSpc>
                <a:spcPct val="100000"/>
              </a:lnSpc>
              <a:buNone/>
            </a:pPr>
            <a:r>
              <a:rPr lang="fr-FR" sz="1800" b="1" strike="noStrike" spc="-1" dirty="0">
                <a:solidFill>
                  <a:srgbClr val="000000"/>
                </a:solidFill>
                <a:latin typeface="Arial"/>
                <a:ea typeface="DejaVu Sans"/>
              </a:rPr>
              <a:t>Et le samedi 31 janvier de 9h30 à 12h30</a:t>
            </a:r>
            <a:endParaRPr lang="fr-FR" sz="1800" b="0" strike="noStrike" spc="-1" dirty="0">
              <a:latin typeface="Arial"/>
            </a:endParaRPr>
          </a:p>
        </p:txBody>
      </p:sp>
      <p:pic>
        <p:nvPicPr>
          <p:cNvPr id="3" name="Son enregistré">
            <a:hlinkClick r:id="" action="ppaction://media"/>
            <a:extLst>
              <a:ext uri="{FF2B5EF4-FFF2-40B4-BE49-F238E27FC236}">
                <a16:creationId xmlns:a16="http://schemas.microsoft.com/office/drawing/2014/main" id="{EF537C61-78C3-4DFD-885B-F1729DD73BD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7200" y="38288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14000"/>
    </mc:Choice>
    <mc:Fallback xmlns="">
      <p:transition advClick="0" advTm="1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TotalTime>
  <Words>1241</Words>
  <Application>Microsoft Office PowerPoint</Application>
  <PresentationFormat>Grand écran</PresentationFormat>
  <Paragraphs>94</Paragraphs>
  <Slides>12</Slides>
  <Notes>12</Notes>
  <HiddenSlides>0</HiddenSlides>
  <MMClips>11</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Calibri Light</vt:lpstr>
      <vt:lpstr>DejaVu Sans</vt:lpstr>
      <vt:lpstr>Thème Office</vt:lpstr>
      <vt:lpstr>Présentation PowerPoint</vt:lpstr>
      <vt:lpstr>LE LYCÉE GÉNÉRAL ET TECHNOLOGIQUE, POUR QUOI ?</vt:lpstr>
      <vt:lpstr>LE LYCÉE GÉNÉRAL ET TECHNOLOGIQUE, POUR QUI ?</vt:lpstr>
      <vt:lpstr>TOUS LES ANS,  DES CHOIX D’ORIENTATION</vt:lpstr>
      <vt:lpstr>La 2nde générale et technologique à BF, c’est :</vt:lpstr>
      <vt:lpstr>Présentation PowerPoint</vt:lpstr>
      <vt:lpstr>Exemple d’emploi du temps</vt:lpstr>
      <vt:lpstr>Après la seconde générale et technologique :</vt:lpstr>
      <vt:lpstr>Présentation PowerPoint</vt:lpstr>
      <vt:lpstr>Présentation PowerPoint</vt:lpstr>
      <vt:lpstr>Nos valeurs : l’ouverture et l’ambition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dc:creator>
  <cp:lastModifiedBy>p</cp:lastModifiedBy>
  <cp:revision>49</cp:revision>
  <dcterms:created xsi:type="dcterms:W3CDTF">2026-01-27T10:06:30Z</dcterms:created>
  <dcterms:modified xsi:type="dcterms:W3CDTF">2026-01-28T13:35:59Z</dcterms:modified>
</cp:coreProperties>
</file>